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54"/>
  </p:notesMasterIdLst>
  <p:handoutMasterIdLst>
    <p:handoutMasterId r:id="rId55"/>
  </p:handoutMasterIdLst>
  <p:sldIdLst>
    <p:sldId id="300" r:id="rId2"/>
    <p:sldId id="302" r:id="rId3"/>
    <p:sldId id="303" r:id="rId4"/>
    <p:sldId id="308" r:id="rId5"/>
    <p:sldId id="309" r:id="rId6"/>
    <p:sldId id="358" r:id="rId7"/>
    <p:sldId id="312" r:id="rId8"/>
    <p:sldId id="261" r:id="rId9"/>
    <p:sldId id="313" r:id="rId10"/>
    <p:sldId id="304" r:id="rId11"/>
    <p:sldId id="314" r:id="rId12"/>
    <p:sldId id="356" r:id="rId13"/>
    <p:sldId id="305" r:id="rId14"/>
    <p:sldId id="316" r:id="rId15"/>
    <p:sldId id="363" r:id="rId16"/>
    <p:sldId id="317" r:id="rId17"/>
    <p:sldId id="318" r:id="rId18"/>
    <p:sldId id="353" r:id="rId19"/>
    <p:sldId id="319" r:id="rId20"/>
    <p:sldId id="320" r:id="rId21"/>
    <p:sldId id="321" r:id="rId22"/>
    <p:sldId id="306" r:id="rId23"/>
    <p:sldId id="327" r:id="rId24"/>
    <p:sldId id="357" r:id="rId25"/>
    <p:sldId id="328" r:id="rId26"/>
    <p:sldId id="329" r:id="rId27"/>
    <p:sldId id="330" r:id="rId28"/>
    <p:sldId id="333" r:id="rId29"/>
    <p:sldId id="334" r:id="rId30"/>
    <p:sldId id="335" r:id="rId31"/>
    <p:sldId id="364" r:id="rId32"/>
    <p:sldId id="323" r:id="rId33"/>
    <p:sldId id="324" r:id="rId34"/>
    <p:sldId id="361" r:id="rId35"/>
    <p:sldId id="362" r:id="rId36"/>
    <p:sldId id="325" r:id="rId37"/>
    <p:sldId id="326" r:id="rId38"/>
    <p:sldId id="338" r:id="rId39"/>
    <p:sldId id="354" r:id="rId40"/>
    <p:sldId id="339" r:id="rId41"/>
    <p:sldId id="340" r:id="rId42"/>
    <p:sldId id="342" r:id="rId43"/>
    <p:sldId id="355" r:id="rId44"/>
    <p:sldId id="343" r:id="rId45"/>
    <p:sldId id="344" r:id="rId46"/>
    <p:sldId id="346" r:id="rId47"/>
    <p:sldId id="347" r:id="rId48"/>
    <p:sldId id="348" r:id="rId49"/>
    <p:sldId id="349" r:id="rId50"/>
    <p:sldId id="350" r:id="rId51"/>
    <p:sldId id="351" r:id="rId52"/>
    <p:sldId id="30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C4A37"/>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1348" autoAdjust="0"/>
    <p:restoredTop sz="94674"/>
  </p:normalViewPr>
  <p:slideViewPr>
    <p:cSldViewPr snapToGrid="0" snapToObjects="1">
      <p:cViewPr>
        <p:scale>
          <a:sx n="75" d="100"/>
          <a:sy n="75" d="100"/>
        </p:scale>
        <p:origin x="-544"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2075BE-0C63-9F4E-BA26-D2E03BBB44DE}" type="datetimeFigureOut">
              <a:rPr lang="en-US" smtClean="0"/>
              <a:pPr/>
              <a:t>5/13/18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7891D3-32F7-C041-96D8-E4477474CA66}"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9628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A4AF5-2E7B-D844-A143-68EE59CE787E}" type="datetimeFigureOut">
              <a:rPr lang="en-US" smtClean="0"/>
              <a:pPr/>
              <a:t>5/13/18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06511-331D-1F42-A5D9-38C9970FC3D3}"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88430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430216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953423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235096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936297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354309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943425"/>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4343360"/>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260322"/>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865296"/>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2399676"/>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19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126935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8971691"/>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4780089"/>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8293498"/>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999058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7279629"/>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1132294"/>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137104"/>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6726015"/>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2945350"/>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231878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29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26139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7317907"/>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5042523"/>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185303"/>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887486"/>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Give some description of how conferences have gone.  Number we’ve offered. </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6701554"/>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r>
              <a:rPr lang="en-US" dirty="0" smtClean="0"/>
              <a:t>Give some description of how conferences have gone.  Number we’ve offered. </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6701554"/>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421105"/>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079520"/>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3609592"/>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3552296"/>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39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471317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833660"/>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7746884"/>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261243"/>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639646"/>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6072833"/>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7596952"/>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349023"/>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6733752"/>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8349454"/>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49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748792"/>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50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195262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44059"/>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Anne</a:t>
            </a:r>
            <a:endParaRPr lang="en-US"/>
          </a:p>
        </p:txBody>
      </p:sp>
      <p:sp>
        <p:nvSpPr>
          <p:cNvPr id="4" name="Slide Number Placeholder 3"/>
          <p:cNvSpPr>
            <a:spLocks noGrp="1"/>
          </p:cNvSpPr>
          <p:nvPr>
            <p:ph type="sldNum" sz="quarter" idx="10"/>
          </p:nvPr>
        </p:nvSpPr>
        <p:spPr/>
        <p:txBody>
          <a:bodyPr/>
          <a:lstStyle/>
          <a:p>
            <a:fld id="{91F06511-331D-1F42-A5D9-38C9970FC3D3}" type="slidenum">
              <a:rPr lang="en-US" smtClean="0"/>
              <a:pPr/>
              <a:t>51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767028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01710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54264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186408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91F06511-331D-1F42-A5D9-38C9970FC3D3}" type="slidenum">
              <a:rPr lang="en-US" smtClean="0"/>
              <a:pPr/>
              <a:t>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694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3747322E-6949-B148-9724-C2192EEDF145}" type="datetime1">
              <a:rPr lang="en-US" smtClean="0"/>
              <a:pPr/>
              <a:t>5/13/18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C389447-40B8-AD4B-8108-6CAC57EFFD54}" type="datetime1">
              <a:rPr lang="en-US" smtClean="0"/>
              <a:pPr/>
              <a:t>5/13/18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F259377-7DCB-0A4C-A27B-B15FBA3E1D4F}" type="datetime1">
              <a:rPr lang="en-US" smtClean="0"/>
              <a:pPr/>
              <a:t>5/13/18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5EB3281-A4A0-CA4D-9FE0-371CE69C4E0A}" type="datetime1">
              <a:rPr lang="en-US" smtClean="0"/>
              <a:pPr/>
              <a:t>5/13/18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4F58F83-EC30-8443-A328-9826B0CC396C}" type="datetime1">
              <a:rPr lang="en-US" smtClean="0"/>
              <a:pPr/>
              <a:t>5/13/18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75C6B213-BC97-2E4D-9F63-E4B599AF1858}" type="datetime1">
              <a:rPr lang="en-US" smtClean="0"/>
              <a:pPr/>
              <a:t>5/13/18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CC7481A-16E7-D442-AF46-8A2B1527AD9A}" type="datetime1">
              <a:rPr lang="en-US" smtClean="0"/>
              <a:pPr/>
              <a:t>5/13/18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3BB62DB-7D5E-2040-9031-11B849BB236C}" type="datetime1">
              <a:rPr lang="en-US" smtClean="0"/>
              <a:pPr/>
              <a:t>5/13/18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AA06C-A092-9E4B-A5B0-775A7F7C4F03}" type="datetime1">
              <a:rPr lang="en-US" smtClean="0"/>
              <a:pPr/>
              <a:t>5/13/18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C29E7A9-F5E2-8C45-8FE7-A681988F61F8}" type="datetime1">
              <a:rPr lang="en-US" smtClean="0"/>
              <a:pPr/>
              <a:t>5/13/18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4D8D516-EECE-2642-B4A9-23FDCD419A9C}" type="datetime1">
              <a:rPr lang="en-US" smtClean="0"/>
              <a:pPr/>
              <a:t>5/13/18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2F1377-AE33-DD48-A720-FB9C4688529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5A94B-D901-BF4A-9890-C9CC9AC5FDF1}" type="datetime1">
              <a:rPr lang="en-US" smtClean="0"/>
              <a:pPr/>
              <a:t>5/13/18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F1377-AE33-DD48-A720-FB9C468852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jpeg"/></Relationships>
</file>

<file path=ppt/slides/_rels/slide43.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file:///\\localhost\Users\jenniferbowen\Documents\conferences\iirp\MacIntosh%20HD:Users:jenniferbowen:Documents:clinical%20tools:Quadrants%20RP%20Leadership%20Practice.docx!OLE_LINK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821" y="1060947"/>
            <a:ext cx="8205042" cy="934545"/>
          </a:xfrm>
        </p:spPr>
        <p:txBody>
          <a:bodyPr>
            <a:normAutofit fontScale="90000"/>
          </a:bodyPr>
          <a:lstStyle/>
          <a:p>
            <a:pPr algn="l"/>
            <a:r>
              <a:rPr lang="en-US" dirty="0" smtClean="0">
                <a:solidFill>
                  <a:schemeClr val="tx2">
                    <a:lumMod val="75000"/>
                  </a:schemeClr>
                </a:solidFill>
                <a:latin typeface="TheSans 5"/>
                <a:cs typeface="TheSans 5"/>
              </a:rPr>
              <a:t>When Restorative Practice Marries Family Therapy:  </a:t>
            </a:r>
            <a:r>
              <a:rPr lang="en-US" dirty="0" smtClean="0">
                <a:solidFill>
                  <a:srgbClr val="7BA496"/>
                </a:solidFill>
                <a:latin typeface="TheSans 5"/>
                <a:cs typeface="TheSans 5"/>
              </a:rPr>
              <a:t/>
            </a:r>
            <a:br>
              <a:rPr lang="en-US" dirty="0" smtClean="0">
                <a:solidFill>
                  <a:srgbClr val="7BA496"/>
                </a:solidFill>
                <a:latin typeface="TheSans 5"/>
                <a:cs typeface="TheSans 5"/>
              </a:rPr>
            </a:br>
            <a:r>
              <a:rPr lang="en-US" dirty="0" smtClean="0">
                <a:solidFill>
                  <a:srgbClr val="7BA496"/>
                </a:solidFill>
                <a:latin typeface="TheSans 5"/>
                <a:cs typeface="TheSans 5"/>
              </a:rPr>
              <a:t>a dynamic blended family</a:t>
            </a:r>
            <a:endParaRPr lang="en-US" dirty="0">
              <a:solidFill>
                <a:srgbClr val="7BA496"/>
              </a:solidFill>
              <a:latin typeface="TheSans 5"/>
              <a:cs typeface="TheSans 5"/>
            </a:endParaRPr>
          </a:p>
        </p:txBody>
      </p:sp>
      <p:sp>
        <p:nvSpPr>
          <p:cNvPr id="3" name="Subtitle 2"/>
          <p:cNvSpPr>
            <a:spLocks noGrp="1"/>
          </p:cNvSpPr>
          <p:nvPr>
            <p:ph type="subTitle" idx="1"/>
          </p:nvPr>
        </p:nvSpPr>
        <p:spPr>
          <a:xfrm>
            <a:off x="358741" y="2619172"/>
            <a:ext cx="8324522" cy="405524"/>
          </a:xfrm>
        </p:spPr>
        <p:txBody>
          <a:bodyPr>
            <a:noAutofit/>
          </a:bodyPr>
          <a:lstStyle/>
          <a:p>
            <a:pPr algn="l"/>
            <a:r>
              <a:rPr lang="en-US" sz="2000" dirty="0" smtClean="0">
                <a:latin typeface="TheSans 5"/>
                <a:cs typeface="TheSans 5"/>
              </a:rPr>
              <a:t>Jennifer Bowen and Anne Martin</a:t>
            </a:r>
            <a:endParaRPr lang="en-US" sz="2000" dirty="0">
              <a:latin typeface="TheSans 5"/>
              <a:cs typeface="TheSans 5"/>
            </a:endParaRPr>
          </a:p>
        </p:txBody>
      </p:sp>
      <p:sp>
        <p:nvSpPr>
          <p:cNvPr id="8" name="Subtitle 2"/>
          <p:cNvSpPr txBox="1">
            <a:spLocks/>
          </p:cNvSpPr>
          <p:nvPr/>
        </p:nvSpPr>
        <p:spPr>
          <a:xfrm>
            <a:off x="358741" y="3070457"/>
            <a:ext cx="3078109" cy="405524"/>
          </a:xfrm>
          <a:prstGeom prst="rect">
            <a:avLst/>
          </a:prstGeom>
        </p:spPr>
        <p:txBody>
          <a:bodyPr vert="horz" lIns="91440" tIns="45720" rIns="91440" bIns="45720" rtlCol="0">
            <a:noAutofit/>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TheSans 5"/>
                <a:ea typeface="+mn-ea"/>
                <a:cs typeface="TheSans 5"/>
              </a:rPr>
              <a:t>May 1, 2018</a:t>
            </a:r>
          </a:p>
        </p:txBody>
      </p:sp>
      <p:pic>
        <p:nvPicPr>
          <p:cNvPr id="13" name="Picture 12" descr="restoring hope Pantone 312.jpg"/>
          <p:cNvPicPr>
            <a:picLocks noChangeAspect="1"/>
          </p:cNvPicPr>
          <p:nvPr/>
        </p:nvPicPr>
        <p:blipFill>
          <a:blip r:embed="rId3"/>
          <a:stretch>
            <a:fillRect/>
          </a:stretch>
        </p:blipFill>
        <p:spPr>
          <a:xfrm>
            <a:off x="6418385" y="5540139"/>
            <a:ext cx="1971431" cy="443019"/>
          </a:xfrm>
          <a:prstGeom prst="rect">
            <a:avLst/>
          </a:prstGeom>
        </p:spPr>
      </p:pic>
      <p:pic>
        <p:nvPicPr>
          <p:cNvPr id="14" name="Picture 13" descr="greenyellow with wave.jpg"/>
          <p:cNvPicPr>
            <a:picLocks noChangeAspect="1"/>
          </p:cNvPicPr>
          <p:nvPr/>
        </p:nvPicPr>
        <p:blipFill>
          <a:blip r:embed="rId4"/>
          <a:srcRect t="77350" r="2090" b="7819"/>
          <a:stretch>
            <a:fillRect/>
          </a:stretch>
        </p:blipFill>
        <p:spPr>
          <a:xfrm>
            <a:off x="0" y="5075320"/>
            <a:ext cx="9144000" cy="1792443"/>
          </a:xfrm>
          <a:prstGeom prst="rect">
            <a:avLst/>
          </a:prstGeom>
        </p:spPr>
      </p:pic>
      <p:pic>
        <p:nvPicPr>
          <p:cNvPr id="5" name="Picture 4" descr="Shalem_3C_MHN.jpg"/>
          <p:cNvPicPr>
            <a:picLocks noChangeAspect="1"/>
          </p:cNvPicPr>
          <p:nvPr/>
        </p:nvPicPr>
        <p:blipFill>
          <a:blip r:embed="rId5"/>
          <a:stretch>
            <a:fillRect/>
          </a:stretch>
        </p:blipFill>
        <p:spPr>
          <a:xfrm>
            <a:off x="6049451" y="3475981"/>
            <a:ext cx="2481412" cy="25379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25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480" y="457201"/>
            <a:ext cx="7756478" cy="1143000"/>
          </a:xfrm>
        </p:spPr>
        <p:txBody>
          <a:bodyPr>
            <a:normAutofit/>
          </a:bodyPr>
          <a:lstStyle/>
          <a:p>
            <a:pPr algn="l"/>
            <a:r>
              <a:rPr lang="en-US" sz="3800" dirty="0"/>
              <a:t>Restorative </a:t>
            </a:r>
            <a:r>
              <a:rPr lang="en-US" sz="3800" dirty="0" smtClean="0"/>
              <a:t>Practices Used </a:t>
            </a:r>
            <a:r>
              <a:rPr lang="en-US" sz="3800" dirty="0"/>
              <a:t>Clinically</a:t>
            </a:r>
            <a:endParaRPr lang="en-US" sz="3800" dirty="0">
              <a:solidFill>
                <a:srgbClr val="00A9CE"/>
              </a:solidFill>
              <a:latin typeface="TheSans 5"/>
              <a:cs typeface="TheSans 5"/>
            </a:endParaRPr>
          </a:p>
        </p:txBody>
      </p:sp>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787640" y="1921934"/>
            <a:ext cx="7899160" cy="4168740"/>
          </a:xfrm>
          <a:prstGeom prst="rect">
            <a:avLst/>
          </a:prstGeom>
        </p:spPr>
        <p:txBody>
          <a:bodyPr vert="horz" lIns="91440" tIns="45720" rIns="91440" bIns="45720" rtlCol="0">
            <a:normAutofit/>
          </a:bodyPr>
          <a:lstStyle/>
          <a:p>
            <a:pPr lvl="0">
              <a:buNone/>
            </a:pPr>
            <a:r>
              <a:rPr lang="en-US" sz="3200" dirty="0" smtClean="0"/>
              <a:t>Restorative </a:t>
            </a:r>
            <a:r>
              <a:rPr lang="en-US" sz="3200" dirty="0"/>
              <a:t>Framework principals:</a:t>
            </a:r>
          </a:p>
          <a:p>
            <a:pPr lvl="0">
              <a:buNone/>
            </a:pPr>
            <a:endParaRPr lang="en-US" sz="3200" dirty="0"/>
          </a:p>
          <a:p>
            <a:pPr marL="914400" lvl="1" indent="-457200">
              <a:buFont typeface="Arial"/>
              <a:buChar char="•"/>
            </a:pPr>
            <a:r>
              <a:rPr lang="en-US" sz="3200" dirty="0"/>
              <a:t>Compass of shame</a:t>
            </a:r>
          </a:p>
          <a:p>
            <a:pPr marL="914400" lvl="1" indent="-457200">
              <a:buFont typeface="Arial"/>
              <a:buChar char="•"/>
            </a:pPr>
            <a:r>
              <a:rPr lang="en-US" sz="3200" dirty="0"/>
              <a:t>Quadrants: Relationship styles-leadership styles</a:t>
            </a:r>
          </a:p>
          <a:p>
            <a:pPr marL="914400" lvl="1" indent="-457200">
              <a:buFont typeface="Arial"/>
              <a:buChar char="•"/>
            </a:pPr>
            <a:r>
              <a:rPr lang="en-US" sz="3200" dirty="0"/>
              <a:t>Restorative </a:t>
            </a:r>
            <a:r>
              <a:rPr lang="en-US" sz="3200" dirty="0" smtClean="0"/>
              <a:t>questions</a:t>
            </a:r>
          </a:p>
          <a:p>
            <a:pPr marL="914400" lvl="1" indent="-457200">
              <a:buFont typeface="Arial"/>
              <a:buChar char="•"/>
            </a:pPr>
            <a:r>
              <a:rPr lang="en-US" sz="3200" dirty="0" smtClean="0"/>
              <a:t>Non-punitive posture/attitude</a:t>
            </a:r>
            <a:endParaRPr lang="en-US" sz="3200" dirty="0"/>
          </a:p>
        </p:txBody>
      </p:sp>
      <p:pic>
        <p:nvPicPr>
          <p:cNvPr id="10" name="Picture 9" descr="Illustrations.pdf"/>
          <p:cNvPicPr>
            <a:picLocks noChangeAspect="1"/>
          </p:cNvPicPr>
          <p:nvPr/>
        </p:nvPicPr>
        <p:blipFill>
          <a:blip r:embed="rId3"/>
          <a:srcRect l="65416" t="20671" r="15992" b="60336"/>
          <a:stretch>
            <a:fillRect/>
          </a:stretch>
        </p:blipFill>
        <p:spPr>
          <a:xfrm>
            <a:off x="301480" y="5268874"/>
            <a:ext cx="1650046" cy="1302560"/>
          </a:xfrm>
          <a:prstGeom prst="rect">
            <a:avLst/>
          </a:prstGeom>
        </p:spPr>
      </p:pic>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E62F1377-AE33-DD48-A720-FB9C46885291}" type="slidenum">
              <a:rPr lang="en-US" smtClean="0"/>
              <a:pPr/>
              <a:t>10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8697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8664" y="457201"/>
            <a:ext cx="7820398" cy="1143000"/>
          </a:xfrm>
        </p:spPr>
        <p:txBody>
          <a:bodyPr>
            <a:normAutofit/>
          </a:bodyPr>
          <a:lstStyle/>
          <a:p>
            <a:pPr algn="l"/>
            <a:r>
              <a:rPr lang="en-US" sz="3800" dirty="0"/>
              <a:t>Restorative Practices </a:t>
            </a:r>
            <a:r>
              <a:rPr lang="en-US" sz="3800" dirty="0" smtClean="0"/>
              <a:t>Used </a:t>
            </a:r>
            <a:r>
              <a:rPr lang="en-US" sz="3800" dirty="0"/>
              <a:t>Clinically</a:t>
            </a:r>
            <a:endParaRPr lang="en-US" sz="3800" dirty="0">
              <a:solidFill>
                <a:srgbClr val="00A9CE"/>
              </a:solidFill>
              <a:latin typeface="TheSans 5"/>
              <a:cs typeface="TheSans 5"/>
            </a:endParaRPr>
          </a:p>
        </p:txBody>
      </p:sp>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57200" y="1921934"/>
            <a:ext cx="7078133" cy="4168740"/>
          </a:xfrm>
          <a:prstGeom prst="rect">
            <a:avLst/>
          </a:prstGeom>
        </p:spPr>
        <p:txBody>
          <a:bodyPr vert="horz" lIns="91440" tIns="45720" rIns="91440" bIns="45720" rtlCol="0">
            <a:normAutofit/>
          </a:bodyPr>
          <a:lstStyle/>
          <a:p>
            <a:pPr lvl="0">
              <a:buNone/>
            </a:pPr>
            <a:r>
              <a:rPr lang="en-US" sz="3200" dirty="0"/>
              <a:t>Continuum of practice</a:t>
            </a:r>
          </a:p>
          <a:p>
            <a:pPr lvl="2"/>
            <a:r>
              <a:rPr lang="en-US" sz="3200" dirty="0"/>
              <a:t>Affective statements</a:t>
            </a:r>
          </a:p>
          <a:p>
            <a:pPr lvl="2"/>
            <a:r>
              <a:rPr lang="en-US" sz="3200" dirty="0"/>
              <a:t>Information </a:t>
            </a:r>
            <a:r>
              <a:rPr lang="en-US" sz="3200" dirty="0" smtClean="0"/>
              <a:t>conversations using the </a:t>
            </a:r>
            <a:r>
              <a:rPr lang="en-US" sz="3200" dirty="0"/>
              <a:t>restorative questions</a:t>
            </a:r>
          </a:p>
          <a:p>
            <a:pPr lvl="2"/>
            <a:r>
              <a:rPr lang="en-US" sz="3200" dirty="0"/>
              <a:t>Use of a talking piece (</a:t>
            </a:r>
            <a:r>
              <a:rPr lang="en-US" sz="2800" dirty="0"/>
              <a:t>helpful for levels of development/abilities</a:t>
            </a:r>
            <a:r>
              <a:rPr lang="en-US" sz="3200" dirty="0"/>
              <a:t>)</a:t>
            </a:r>
          </a:p>
          <a:p>
            <a:pPr lvl="2"/>
            <a:r>
              <a:rPr lang="en-US" sz="3200" dirty="0"/>
              <a:t>Formal restorative conferences</a:t>
            </a:r>
          </a:p>
        </p:txBody>
      </p:sp>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E62F1377-AE33-DD48-A720-FB9C46885291}" type="slidenum">
              <a:rPr lang="en-US" smtClean="0"/>
              <a:pPr/>
              <a:t>11</a:t>
            </a:fld>
            <a:endParaRPr lang="en-US" dirty="0"/>
          </a:p>
        </p:txBody>
      </p:sp>
      <p:cxnSp>
        <p:nvCxnSpPr>
          <p:cNvPr id="4" name="Straight Arrow Connector 3"/>
          <p:cNvCxnSpPr/>
          <p:nvPr/>
        </p:nvCxnSpPr>
        <p:spPr>
          <a:xfrm>
            <a:off x="1083736" y="2658533"/>
            <a:ext cx="0" cy="24892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5616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2F1377-AE33-DD48-A720-FB9C46885291}" type="slidenum">
              <a:rPr lang="en-US" smtClean="0"/>
              <a:pPr/>
              <a:t>12</a:t>
            </a:fld>
            <a:endParaRPr lang="en-US" dirty="0"/>
          </a:p>
        </p:txBody>
      </p:sp>
      <p:pic>
        <p:nvPicPr>
          <p:cNvPr id="7" name="Picture 6"/>
          <p:cNvPicPr>
            <a:picLocks noChangeAspect="1"/>
          </p:cNvPicPr>
          <p:nvPr/>
        </p:nvPicPr>
        <p:blipFill>
          <a:blip r:embed="rId3"/>
          <a:stretch>
            <a:fillRect/>
          </a:stretch>
        </p:blipFill>
        <p:spPr>
          <a:xfrm>
            <a:off x="0" y="190499"/>
            <a:ext cx="9144000" cy="678603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4543933"/>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07066" y="1637771"/>
            <a:ext cx="7636933" cy="1935162"/>
          </a:xfrm>
        </p:spPr>
        <p:txBody>
          <a:bodyPr>
            <a:noAutofit/>
          </a:bodyPr>
          <a:lstStyle/>
          <a:p>
            <a:pPr algn="l"/>
            <a:r>
              <a:rPr lang="en-US" sz="4000" dirty="0"/>
              <a:t>Differences between Counseling Clinic referrals &amp; other restorative conferences</a:t>
            </a:r>
            <a:endParaRPr lang="en-US" sz="4000" dirty="0">
              <a:solidFill>
                <a:schemeClr val="tx1">
                  <a:lumMod val="50000"/>
                  <a:lumOff val="50000"/>
                </a:schemeClr>
              </a:solidFill>
              <a:latin typeface="TheSans 5"/>
              <a:cs typeface="TheSans 5"/>
            </a:endParaRPr>
          </a:p>
        </p:txBody>
      </p:sp>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E62F1377-AE33-DD48-A720-FB9C46885291}" type="slidenum">
              <a:rPr lang="en-US" smtClean="0"/>
              <a:pPr/>
              <a:t>13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5085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4546" y="2453221"/>
            <a:ext cx="6693587" cy="1143000"/>
          </a:xfrm>
        </p:spPr>
        <p:txBody>
          <a:bodyPr>
            <a:normAutofit fontScale="90000"/>
          </a:bodyPr>
          <a:lstStyle/>
          <a:p>
            <a:pPr lvl="0" algn="l"/>
            <a:r>
              <a:rPr lang="en-US" sz="3600" dirty="0" smtClean="0"/>
              <a:t/>
            </a:r>
            <a:br>
              <a:rPr lang="en-US" sz="3600" dirty="0" smtClean="0"/>
            </a:br>
            <a:r>
              <a:rPr lang="en-US" sz="3600" dirty="0"/>
              <a:t/>
            </a:r>
            <a:br>
              <a:rPr lang="en-US" sz="3600" dirty="0"/>
            </a:br>
            <a:r>
              <a:rPr lang="en-US" dirty="0"/>
              <a:t/>
            </a:r>
            <a:br>
              <a:rPr lang="en-US" dirty="0"/>
            </a:br>
            <a:endParaRPr lang="en-US" dirty="0">
              <a:solidFill>
                <a:schemeClr val="tx1">
                  <a:lumMod val="50000"/>
                  <a:lumOff val="50000"/>
                </a:schemeClr>
              </a:solidFill>
              <a:latin typeface="TheSans 5"/>
              <a:cs typeface="TheSans 5"/>
            </a:endParaRPr>
          </a:p>
        </p:txBody>
      </p:sp>
      <p:sp>
        <p:nvSpPr>
          <p:cNvPr id="6" name="Slide Number Placeholder 5"/>
          <p:cNvSpPr>
            <a:spLocks noGrp="1"/>
          </p:cNvSpPr>
          <p:nvPr>
            <p:ph type="sldNum" sz="quarter" idx="12"/>
          </p:nvPr>
        </p:nvSpPr>
        <p:spPr/>
        <p:txBody>
          <a:bodyPr/>
          <a:lstStyle/>
          <a:p>
            <a:fld id="{E62F1377-AE33-DD48-A720-FB9C46885291}"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1193799" y="538310"/>
            <a:ext cx="6595534" cy="595796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9719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4546" y="2453221"/>
            <a:ext cx="6693587" cy="1143000"/>
          </a:xfrm>
        </p:spPr>
        <p:txBody>
          <a:bodyPr>
            <a:normAutofit fontScale="90000"/>
          </a:bodyPr>
          <a:lstStyle/>
          <a:p>
            <a:pPr lvl="0" algn="l"/>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t>
            </a:r>
            <a:r>
              <a:rPr lang="en-US" sz="3600" dirty="0"/>
              <a:t>F</a:t>
            </a:r>
            <a:r>
              <a:rPr lang="en-US" sz="3600" dirty="0" smtClean="0"/>
              <a:t>amily </a:t>
            </a:r>
            <a:r>
              <a:rPr lang="en-US" sz="3600" dirty="0"/>
              <a:t>relationships are permanent in </a:t>
            </a:r>
            <a:r>
              <a:rPr lang="en-US" sz="3600" dirty="0" smtClean="0"/>
              <a:t>nature, even if estranged</a:t>
            </a:r>
            <a:r>
              <a:rPr lang="en-US" dirty="0" smtClean="0"/>
              <a:t>. </a:t>
            </a:r>
            <a:br>
              <a:rPr lang="en-US" dirty="0" smtClean="0"/>
            </a:br>
            <a:r>
              <a:rPr lang="en-US" dirty="0"/>
              <a:t/>
            </a:r>
            <a:br>
              <a:rPr lang="en-US" dirty="0"/>
            </a:br>
            <a:r>
              <a:rPr lang="en-US" sz="3600" dirty="0" smtClean="0"/>
              <a:t>Primary attachment figures are powerful. </a:t>
            </a:r>
            <a:br>
              <a:rPr lang="en-US" sz="3600" dirty="0" smtClean="0"/>
            </a:br>
            <a:r>
              <a:rPr lang="en-US" sz="3600" dirty="0"/>
              <a:t/>
            </a:r>
            <a:br>
              <a:rPr lang="en-US" sz="3600" dirty="0"/>
            </a:br>
            <a:r>
              <a:rPr lang="en-US" sz="3600" dirty="0" smtClean="0"/>
              <a:t>Family relationships can be complex.</a:t>
            </a:r>
            <a:r>
              <a:rPr lang="en-US" dirty="0"/>
              <a:t/>
            </a:r>
            <a:br>
              <a:rPr lang="en-US" dirty="0"/>
            </a:br>
            <a:endParaRPr lang="en-US" dirty="0">
              <a:solidFill>
                <a:schemeClr val="tx1">
                  <a:lumMod val="50000"/>
                  <a:lumOff val="50000"/>
                </a:schemeClr>
              </a:solidFill>
              <a:latin typeface="TheSans 5"/>
              <a:cs typeface="TheSans 5"/>
            </a:endParaRPr>
          </a:p>
        </p:txBody>
      </p:sp>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041082" y="780590"/>
            <a:ext cx="4861427" cy="707886"/>
          </a:xfrm>
          <a:prstGeom prst="rect">
            <a:avLst/>
          </a:prstGeom>
          <a:noFill/>
        </p:spPr>
        <p:txBody>
          <a:bodyPr wrap="none" rtlCol="0">
            <a:spAutoFit/>
          </a:bodyPr>
          <a:lstStyle/>
          <a:p>
            <a:r>
              <a:rPr lang="en-US" sz="4000" dirty="0" smtClean="0"/>
              <a:t>The Nature of Families</a:t>
            </a:r>
            <a:endParaRPr lang="en-US" sz="4000"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15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3282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1614" y="3429000"/>
            <a:ext cx="7035185" cy="1143000"/>
          </a:xfrm>
        </p:spPr>
        <p:txBody>
          <a:bodyPr>
            <a:normAutofit fontScale="90000"/>
          </a:bodyPr>
          <a:lstStyle/>
          <a:p>
            <a:pPr lvl="0" algn="l"/>
            <a:r>
              <a:rPr lang="en-US" sz="3600" dirty="0" smtClean="0"/>
              <a:t/>
            </a:r>
            <a:br>
              <a:rPr lang="en-US" sz="3600" dirty="0" smtClean="0"/>
            </a:br>
            <a:r>
              <a:rPr lang="en-US" sz="3600" dirty="0" smtClean="0"/>
              <a:t>After </a:t>
            </a:r>
            <a:r>
              <a:rPr lang="en-US" sz="3600" dirty="0"/>
              <a:t>community </a:t>
            </a:r>
            <a:r>
              <a:rPr lang="en-US" sz="3600" dirty="0" smtClean="0"/>
              <a:t>conferences </a:t>
            </a:r>
            <a:r>
              <a:rPr lang="en-US" sz="3600" dirty="0"/>
              <a:t>participants</a:t>
            </a:r>
            <a:r>
              <a:rPr lang="en-US" sz="3600" dirty="0" smtClean="0"/>
              <a:t> usually don’t </a:t>
            </a:r>
            <a:r>
              <a:rPr lang="en-US" sz="3600" dirty="0"/>
              <a:t>go home together,</a:t>
            </a:r>
            <a:r>
              <a:rPr lang="en-US" sz="3600" dirty="0" smtClean="0"/>
              <a:t> and often don’t </a:t>
            </a:r>
            <a:r>
              <a:rPr lang="en-US" sz="3600" dirty="0"/>
              <a:t>have to see other</a:t>
            </a:r>
            <a:r>
              <a:rPr lang="en-US" sz="3600" dirty="0" smtClean="0"/>
              <a:t> conference participants if </a:t>
            </a:r>
            <a:r>
              <a:rPr lang="en-US" sz="3600" dirty="0"/>
              <a:t>they choose not to.  </a:t>
            </a:r>
            <a:br>
              <a:rPr lang="en-US" sz="3600" dirty="0"/>
            </a:br>
            <a:r>
              <a:rPr lang="en-US" sz="3600" dirty="0"/>
              <a:t/>
            </a:r>
            <a:br>
              <a:rPr lang="en-US" sz="3600" dirty="0"/>
            </a:br>
            <a:r>
              <a:rPr lang="en-US" sz="3600" dirty="0"/>
              <a:t>Family members </a:t>
            </a:r>
            <a:r>
              <a:rPr lang="en-US" sz="3600" dirty="0" smtClean="0"/>
              <a:t>sometimes </a:t>
            </a:r>
            <a:r>
              <a:rPr lang="en-US" sz="3600" dirty="0"/>
              <a:t>live </a:t>
            </a:r>
            <a:r>
              <a:rPr lang="en-US" sz="3600" dirty="0" smtClean="0"/>
              <a:t>together or visit regularly.   Decompressing </a:t>
            </a:r>
            <a:r>
              <a:rPr lang="en-US" sz="3600" dirty="0"/>
              <a:t>afterwards can be difficult.  </a:t>
            </a:r>
            <a:r>
              <a:rPr lang="en-US" dirty="0"/>
              <a:t/>
            </a:r>
            <a:br>
              <a:rPr lang="en-US" dirty="0"/>
            </a:br>
            <a:endParaRPr lang="en-US" dirty="0">
              <a:solidFill>
                <a:schemeClr val="tx1">
                  <a:lumMod val="50000"/>
                  <a:lumOff val="50000"/>
                </a:schemeClr>
              </a:solidFill>
              <a:latin typeface="TheSans 5"/>
              <a:cs typeface="TheSans 5"/>
            </a:endParaRPr>
          </a:p>
        </p:txBody>
      </p:sp>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41082" y="780590"/>
            <a:ext cx="4861427" cy="707886"/>
          </a:xfrm>
          <a:prstGeom prst="rect">
            <a:avLst/>
          </a:prstGeom>
          <a:noFill/>
        </p:spPr>
        <p:txBody>
          <a:bodyPr wrap="none" rtlCol="0">
            <a:spAutoFit/>
          </a:bodyPr>
          <a:lstStyle/>
          <a:p>
            <a:r>
              <a:rPr lang="en-US" sz="4000" dirty="0" smtClean="0"/>
              <a:t>The Nature of Families</a:t>
            </a:r>
            <a:endParaRPr lang="en-US" sz="4000"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16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0981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6146" y="2647953"/>
            <a:ext cx="7895853" cy="1143000"/>
          </a:xfrm>
        </p:spPr>
        <p:txBody>
          <a:bodyPr>
            <a:normAutofit fontScale="90000"/>
          </a:bodyPr>
          <a:lstStyle/>
          <a:p>
            <a:pPr algn="l"/>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Holidays</a:t>
            </a:r>
            <a:r>
              <a:rPr lang="en-US" sz="3600" dirty="0"/>
              <a:t>, </a:t>
            </a:r>
            <a:r>
              <a:rPr lang="en-US" sz="3600" dirty="0" smtClean="0"/>
              <a:t/>
            </a:r>
            <a:br>
              <a:rPr lang="en-US" sz="3600" dirty="0" smtClean="0"/>
            </a:br>
            <a:r>
              <a:rPr lang="en-US" sz="3600" dirty="0" smtClean="0"/>
              <a:t>weddings</a:t>
            </a:r>
            <a:r>
              <a:rPr lang="en-US" sz="3600" dirty="0"/>
              <a:t>, </a:t>
            </a:r>
            <a:r>
              <a:rPr lang="en-US" sz="3600" dirty="0" smtClean="0"/>
              <a:t/>
            </a:r>
            <a:br>
              <a:rPr lang="en-US" sz="3600" dirty="0" smtClean="0"/>
            </a:br>
            <a:r>
              <a:rPr lang="en-US" sz="3600" dirty="0" smtClean="0"/>
              <a:t>funerals, </a:t>
            </a:r>
            <a:br>
              <a:rPr lang="en-US" sz="3600" dirty="0" smtClean="0"/>
            </a:br>
            <a:r>
              <a:rPr lang="en-US" sz="3600" dirty="0" smtClean="0"/>
              <a:t>wills,</a:t>
            </a:r>
            <a:br>
              <a:rPr lang="en-US" sz="3600" dirty="0" smtClean="0"/>
            </a:br>
            <a:r>
              <a:rPr lang="en-US" sz="3600" dirty="0" smtClean="0"/>
              <a:t>family businesses</a:t>
            </a:r>
            <a:r>
              <a:rPr lang="en-US" sz="3200" dirty="0" smtClean="0"/>
              <a:t/>
            </a:r>
            <a:br>
              <a:rPr lang="en-US" sz="3200" dirty="0" smtClean="0"/>
            </a:br>
            <a:r>
              <a:rPr lang="en-US" dirty="0"/>
              <a:t/>
            </a:r>
            <a:br>
              <a:rPr lang="en-US" dirty="0"/>
            </a:br>
            <a:endParaRPr lang="en-US" dirty="0">
              <a:solidFill>
                <a:schemeClr val="tx1">
                  <a:lumMod val="50000"/>
                  <a:lumOff val="50000"/>
                </a:schemeClr>
              </a:solidFill>
              <a:latin typeface="TheSans 5"/>
              <a:cs typeface="TheSans 5"/>
            </a:endParaRPr>
          </a:p>
        </p:txBody>
      </p:sp>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083509" y="700669"/>
            <a:ext cx="5570359" cy="707886"/>
          </a:xfrm>
          <a:prstGeom prst="rect">
            <a:avLst/>
          </a:prstGeom>
        </p:spPr>
        <p:txBody>
          <a:bodyPr wrap="square">
            <a:spAutoFit/>
          </a:bodyPr>
          <a:lstStyle/>
          <a:p>
            <a:r>
              <a:rPr lang="en-US" sz="4000" dirty="0"/>
              <a:t>Impetus for a Conference</a:t>
            </a:r>
          </a:p>
        </p:txBody>
      </p:sp>
      <p:sp>
        <p:nvSpPr>
          <p:cNvPr id="6" name="Slide Number Placeholder 5"/>
          <p:cNvSpPr>
            <a:spLocks noGrp="1"/>
          </p:cNvSpPr>
          <p:nvPr>
            <p:ph type="sldNum" sz="quarter" idx="12"/>
          </p:nvPr>
        </p:nvSpPr>
        <p:spPr/>
        <p:txBody>
          <a:bodyPr/>
          <a:lstStyle/>
          <a:p>
            <a:fld id="{E62F1377-AE33-DD48-A720-FB9C46885291}" type="slidenum">
              <a:rPr lang="en-US" smtClean="0"/>
              <a:pPr/>
              <a:t>17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9540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2F1377-AE33-DD48-A720-FB9C46885291}"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1236132" y="700618"/>
            <a:ext cx="6787315" cy="565573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7860133"/>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77999" y="2513541"/>
            <a:ext cx="6908801" cy="1601257"/>
          </a:xfrm>
        </p:spPr>
        <p:txBody>
          <a:bodyPr>
            <a:noAutofit/>
          </a:bodyPr>
          <a:lstStyle/>
          <a:p>
            <a:pPr lvl="0" algn="l"/>
            <a:r>
              <a:rPr lang="en-US" sz="3200" dirty="0"/>
              <a:t>Often have escalated </a:t>
            </a:r>
            <a:r>
              <a:rPr lang="en-US" sz="3200" dirty="0" smtClean="0"/>
              <a:t>emotions. </a:t>
            </a:r>
            <a:br>
              <a:rPr lang="en-US" sz="3200" dirty="0" smtClean="0"/>
            </a:br>
            <a:r>
              <a:rPr lang="en-US" sz="3200" dirty="0" smtClean="0"/>
              <a:t>On </a:t>
            </a:r>
            <a:r>
              <a:rPr lang="en-US" sz="3200" dirty="0"/>
              <a:t>average emotions are more </a:t>
            </a:r>
            <a:r>
              <a:rPr lang="en-US" sz="3200" dirty="0" smtClean="0"/>
              <a:t>heightened. Years of </a:t>
            </a:r>
            <a:r>
              <a:rPr lang="en-US" sz="3200" dirty="0"/>
              <a:t>conflict</a:t>
            </a:r>
            <a:r>
              <a:rPr lang="en-US" sz="3200" dirty="0" smtClean="0"/>
              <a:t> often fuel the </a:t>
            </a:r>
            <a:r>
              <a:rPr lang="en-US" sz="3200" dirty="0"/>
              <a:t>issue. </a:t>
            </a:r>
          </a:p>
        </p:txBody>
      </p:sp>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777999" y="686824"/>
            <a:ext cx="5570359" cy="707886"/>
          </a:xfrm>
          <a:prstGeom prst="rect">
            <a:avLst/>
          </a:prstGeom>
        </p:spPr>
        <p:txBody>
          <a:bodyPr wrap="square">
            <a:spAutoFit/>
          </a:bodyPr>
          <a:lstStyle/>
          <a:p>
            <a:r>
              <a:rPr lang="en-US" sz="4000" dirty="0" smtClean="0"/>
              <a:t>Emotional Highs</a:t>
            </a:r>
            <a:endParaRPr lang="en-US" sz="4000"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19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2243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organizational chart abbreviated.pdf"/>
          <p:cNvPicPr>
            <a:picLocks noGrp="1" noChangeAspect="1"/>
          </p:cNvPicPr>
          <p:nvPr>
            <p:ph idx="1"/>
          </p:nvPr>
        </p:nvPicPr>
        <p:blipFill>
          <a:blip r:embed="rId3"/>
          <a:srcRect l="8835" t="11627" r="11734" b="6805"/>
          <a:stretch>
            <a:fillRect/>
          </a:stretch>
        </p:blipFill>
        <p:spPr>
          <a:xfrm>
            <a:off x="1769130" y="353568"/>
            <a:ext cx="4735681" cy="6252540"/>
          </a:xfrm>
        </p:spPr>
      </p:pic>
      <p:sp>
        <p:nvSpPr>
          <p:cNvPr id="5" name="Rectangle 4"/>
          <p:cNvSpPr/>
          <p:nvPr/>
        </p:nvSpPr>
        <p:spPr>
          <a:xfrm>
            <a:off x="7707922"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62F1377-AE33-DD48-A720-FB9C46885291}" type="slidenum">
              <a:rPr lang="en-US" smtClean="0"/>
              <a:pPr/>
              <a:t>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447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37507" y="2378076"/>
            <a:ext cx="7133854" cy="1601257"/>
          </a:xfrm>
        </p:spPr>
        <p:txBody>
          <a:bodyPr>
            <a:noAutofit/>
          </a:bodyPr>
          <a:lstStyle/>
          <a:p>
            <a:pPr lvl="0" algn="l"/>
            <a:r>
              <a:rPr lang="en-US" sz="3200" dirty="0"/>
              <a:t>It can be much harder to stay focused</a:t>
            </a:r>
            <a:r>
              <a:rPr lang="en-US" sz="3200" dirty="0" smtClean="0"/>
              <a:t> on </a:t>
            </a:r>
            <a:r>
              <a:rPr lang="en-US" sz="3200" dirty="0"/>
              <a:t>one </a:t>
            </a:r>
            <a:r>
              <a:rPr lang="en-US" sz="3200" dirty="0" smtClean="0"/>
              <a:t>incident </a:t>
            </a:r>
            <a:r>
              <a:rPr lang="en-US" sz="3200" dirty="0"/>
              <a:t>when participants</a:t>
            </a:r>
            <a:r>
              <a:rPr lang="en-US" sz="3200" dirty="0" smtClean="0"/>
              <a:t> have had a </a:t>
            </a:r>
            <a:r>
              <a:rPr lang="en-US" sz="3200" dirty="0"/>
              <a:t>lifetime of </a:t>
            </a:r>
            <a:r>
              <a:rPr lang="en-US" sz="3200" dirty="0" smtClean="0"/>
              <a:t>conflict.</a:t>
            </a:r>
            <a:br>
              <a:rPr lang="en-US" sz="3200" dirty="0" smtClean="0"/>
            </a:br>
            <a:r>
              <a:rPr lang="en-US" sz="3200" dirty="0" smtClean="0"/>
              <a:t/>
            </a:r>
            <a:br>
              <a:rPr lang="en-US" sz="3200" dirty="0" smtClean="0"/>
            </a:br>
            <a:r>
              <a:rPr lang="en-US" sz="3200" dirty="0" smtClean="0"/>
              <a:t>Other issues can easily surface.</a:t>
            </a:r>
            <a:endParaRPr lang="en-US" sz="3200" dirty="0"/>
          </a:p>
        </p:txBody>
      </p:sp>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837507" y="700669"/>
            <a:ext cx="5570359" cy="707886"/>
          </a:xfrm>
          <a:prstGeom prst="rect">
            <a:avLst/>
          </a:prstGeom>
        </p:spPr>
        <p:txBody>
          <a:bodyPr wrap="square">
            <a:spAutoFit/>
          </a:bodyPr>
          <a:lstStyle/>
          <a:p>
            <a:r>
              <a:rPr lang="en-US" sz="4000" dirty="0"/>
              <a:t>Conference focus</a:t>
            </a:r>
          </a:p>
        </p:txBody>
      </p:sp>
      <p:sp>
        <p:nvSpPr>
          <p:cNvPr id="6" name="Slide Number Placeholder 5"/>
          <p:cNvSpPr>
            <a:spLocks noGrp="1"/>
          </p:cNvSpPr>
          <p:nvPr>
            <p:ph type="sldNum" sz="quarter" idx="12"/>
          </p:nvPr>
        </p:nvSpPr>
        <p:spPr/>
        <p:txBody>
          <a:bodyPr/>
          <a:lstStyle/>
          <a:p>
            <a:fld id="{E62F1377-AE33-DD48-A720-FB9C46885291}" type="slidenum">
              <a:rPr lang="en-US" smtClean="0"/>
              <a:pPr/>
              <a:t>20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5746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7" y="3314170"/>
            <a:ext cx="6908800" cy="1601257"/>
          </a:xfrm>
        </p:spPr>
        <p:txBody>
          <a:bodyPr>
            <a:noAutofit/>
          </a:bodyPr>
          <a:lstStyle/>
          <a:p>
            <a:pPr algn="l"/>
            <a:r>
              <a:rPr lang="en-US" sz="3200" dirty="0"/>
              <a:t>Pacing can be difficult.  Families who are escalated may urge facilitators to move</a:t>
            </a:r>
            <a:r>
              <a:rPr lang="en-US" sz="3200" dirty="0" smtClean="0"/>
              <a:t> the </a:t>
            </a:r>
            <a:r>
              <a:rPr lang="en-US" sz="3200" dirty="0"/>
              <a:t>process</a:t>
            </a:r>
            <a:r>
              <a:rPr lang="en-US" sz="3200" dirty="0" smtClean="0"/>
              <a:t> forward quickly.</a:t>
            </a:r>
            <a:br>
              <a:rPr lang="en-US" sz="3200" dirty="0" smtClean="0"/>
            </a:br>
            <a:r>
              <a:rPr lang="en-US" sz="3200" dirty="0" smtClean="0"/>
              <a:t/>
            </a:r>
            <a:br>
              <a:rPr lang="en-US" sz="3200" dirty="0" smtClean="0"/>
            </a:br>
            <a:r>
              <a:rPr lang="en-US" sz="3200" dirty="0" smtClean="0"/>
              <a:t>It </a:t>
            </a:r>
            <a:r>
              <a:rPr lang="en-US" sz="3200" dirty="0"/>
              <a:t>can be hard to resist the urgency that families might present </a:t>
            </a:r>
            <a:r>
              <a:rPr lang="en-US" sz="3200" dirty="0" smtClean="0"/>
              <a:t>with.</a:t>
            </a:r>
            <a:br>
              <a:rPr lang="en-US" sz="3200" dirty="0" smtClean="0"/>
            </a:br>
            <a:r>
              <a:rPr lang="en-US" sz="3200" dirty="0" smtClean="0"/>
              <a:t/>
            </a:r>
            <a:br>
              <a:rPr lang="en-US" sz="3200" dirty="0" smtClean="0"/>
            </a:br>
            <a:r>
              <a:rPr lang="en-US" sz="3200" dirty="0" smtClean="0"/>
              <a:t>Families </a:t>
            </a:r>
            <a:r>
              <a:rPr lang="en-US" sz="3200" dirty="0"/>
              <a:t>are often looking for a quick </a:t>
            </a:r>
            <a:r>
              <a:rPr lang="en-US" sz="3200" dirty="0" smtClean="0"/>
              <a:t>fix especially when they sense hope and want relationships restored immediately.  </a:t>
            </a:r>
            <a:r>
              <a:rPr lang="en-US" sz="2800" dirty="0"/>
              <a:t/>
            </a:r>
            <a:br>
              <a:rPr lang="en-US" sz="2800" dirty="0"/>
            </a:br>
            <a:r>
              <a:rPr lang="en-US" sz="3200" dirty="0" smtClean="0"/>
              <a:t> </a:t>
            </a:r>
            <a:endParaRPr lang="en-US" sz="3200" dirty="0"/>
          </a:p>
        </p:txBody>
      </p:sp>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659467" y="0"/>
            <a:ext cx="2768166" cy="707886"/>
          </a:xfrm>
          <a:prstGeom prst="rect">
            <a:avLst/>
          </a:prstGeom>
        </p:spPr>
        <p:txBody>
          <a:bodyPr wrap="square">
            <a:spAutoFit/>
          </a:bodyPr>
          <a:lstStyle/>
          <a:p>
            <a:r>
              <a:rPr lang="en-US" sz="4000" dirty="0"/>
              <a:t>Pacing</a:t>
            </a:r>
          </a:p>
        </p:txBody>
      </p:sp>
      <p:sp>
        <p:nvSpPr>
          <p:cNvPr id="6" name="Slide Number Placeholder 5"/>
          <p:cNvSpPr>
            <a:spLocks noGrp="1"/>
          </p:cNvSpPr>
          <p:nvPr>
            <p:ph type="sldNum" sz="quarter" idx="12"/>
          </p:nvPr>
        </p:nvSpPr>
        <p:spPr/>
        <p:txBody>
          <a:bodyPr/>
          <a:lstStyle/>
          <a:p>
            <a:fld id="{E62F1377-AE33-DD48-A720-FB9C46885291}" type="slidenum">
              <a:rPr lang="en-US" smtClean="0"/>
              <a:pPr/>
              <a:t>21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9555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52480" y="1600201"/>
            <a:ext cx="7032758" cy="1143000"/>
          </a:xfrm>
        </p:spPr>
        <p:txBody>
          <a:bodyPr>
            <a:normAutofit fontScale="90000"/>
          </a:bodyPr>
          <a:lstStyle/>
          <a:p>
            <a:pPr algn="l"/>
            <a:r>
              <a:rPr lang="en-US" dirty="0"/>
              <a:t>Therapeutic models &amp; assumptions congruent with Restorative Practice</a:t>
            </a:r>
            <a:endParaRPr lang="en-US" dirty="0">
              <a:solidFill>
                <a:srgbClr val="00A9CE"/>
              </a:solidFill>
              <a:latin typeface="TheSans 5"/>
              <a:cs typeface="TheSans 5"/>
            </a:endParaRPr>
          </a:p>
        </p:txBody>
      </p:sp>
      <p:sp>
        <p:nvSpPr>
          <p:cNvPr id="7" name="Rectangle 6"/>
          <p:cNvSpPr/>
          <p:nvPr/>
        </p:nvSpPr>
        <p:spPr>
          <a:xfrm>
            <a:off x="1436077"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789117" y="2260601"/>
            <a:ext cx="7008205" cy="416874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TheSans 5"/>
              <a:ea typeface="+mn-ea"/>
              <a:cs typeface="TheSans 5"/>
            </a:endParaRPr>
          </a:p>
        </p:txBody>
      </p:sp>
      <p:sp>
        <p:nvSpPr>
          <p:cNvPr id="12" name="Rectangle 11"/>
          <p:cNvSpPr/>
          <p:nvPr/>
        </p:nvSpPr>
        <p:spPr>
          <a:xfrm flipH="1">
            <a:off x="0"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llustrations.pdf"/>
          <p:cNvPicPr>
            <a:picLocks noChangeAspect="1"/>
          </p:cNvPicPr>
          <p:nvPr/>
        </p:nvPicPr>
        <p:blipFill>
          <a:blip r:embed="rId3"/>
          <a:srcRect l="48019" t="36040" r="35470" b="35043"/>
          <a:stretch>
            <a:fillRect/>
          </a:stretch>
        </p:blipFill>
        <p:spPr>
          <a:xfrm>
            <a:off x="7519854" y="4777364"/>
            <a:ext cx="1465384" cy="1983154"/>
          </a:xfrm>
          <a:prstGeom prst="rect">
            <a:avLst/>
          </a:prstGeom>
        </p:spPr>
      </p:pic>
      <p:sp>
        <p:nvSpPr>
          <p:cNvPr id="9" name="Slide Number Placeholder 8"/>
          <p:cNvSpPr>
            <a:spLocks noGrp="1"/>
          </p:cNvSpPr>
          <p:nvPr>
            <p:ph type="sldNum" sz="quarter" idx="12"/>
          </p:nvPr>
        </p:nvSpPr>
        <p:spPr/>
        <p:txBody>
          <a:bodyPr/>
          <a:lstStyle/>
          <a:p>
            <a:fld id="{E62F1377-AE33-DD48-A720-FB9C46885291}" type="slidenum">
              <a:rPr lang="en-US" smtClean="0"/>
              <a:pPr/>
              <a:t>22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1229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96167" y="224368"/>
            <a:ext cx="7032758" cy="1143000"/>
          </a:xfrm>
        </p:spPr>
        <p:txBody>
          <a:bodyPr>
            <a:normAutofit/>
          </a:bodyPr>
          <a:lstStyle/>
          <a:p>
            <a:r>
              <a:rPr lang="en-US" b="1" dirty="0" smtClean="0"/>
              <a:t>Attachment Theory</a:t>
            </a:r>
            <a:endParaRPr lang="en-US" dirty="0">
              <a:solidFill>
                <a:srgbClr val="00A9CE"/>
              </a:solidFill>
              <a:latin typeface="TheSans 5"/>
              <a:cs typeface="TheSans 5"/>
            </a:endParaRPr>
          </a:p>
        </p:txBody>
      </p:sp>
      <p:sp>
        <p:nvSpPr>
          <p:cNvPr id="7" name="Rectangle 6"/>
          <p:cNvSpPr/>
          <p:nvPr/>
        </p:nvSpPr>
        <p:spPr>
          <a:xfrm>
            <a:off x="1436077"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789117" y="2260601"/>
            <a:ext cx="7008205" cy="416874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TheSans 5"/>
              <a:ea typeface="+mn-ea"/>
              <a:cs typeface="TheSans 5"/>
            </a:endParaRPr>
          </a:p>
        </p:txBody>
      </p:sp>
      <p:sp>
        <p:nvSpPr>
          <p:cNvPr id="12" name="Rectangle 11"/>
          <p:cNvSpPr/>
          <p:nvPr/>
        </p:nvSpPr>
        <p:spPr>
          <a:xfrm flipH="1">
            <a:off x="0"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llustrations.pdf"/>
          <p:cNvPicPr>
            <a:picLocks noChangeAspect="1"/>
          </p:cNvPicPr>
          <p:nvPr/>
        </p:nvPicPr>
        <p:blipFill>
          <a:blip r:embed="rId3"/>
          <a:srcRect l="48019" t="36040" r="35470" b="35043"/>
          <a:stretch>
            <a:fillRect/>
          </a:stretch>
        </p:blipFill>
        <p:spPr>
          <a:xfrm>
            <a:off x="7519854" y="4777364"/>
            <a:ext cx="1465384" cy="1983154"/>
          </a:xfrm>
          <a:prstGeom prst="rect">
            <a:avLst/>
          </a:prstGeom>
        </p:spPr>
      </p:pic>
      <p:sp>
        <p:nvSpPr>
          <p:cNvPr id="3" name="TextBox 2"/>
          <p:cNvSpPr txBox="1"/>
          <p:nvPr/>
        </p:nvSpPr>
        <p:spPr>
          <a:xfrm>
            <a:off x="1809549" y="1409702"/>
            <a:ext cx="6769836" cy="4031873"/>
          </a:xfrm>
          <a:prstGeom prst="rect">
            <a:avLst/>
          </a:prstGeom>
          <a:noFill/>
        </p:spPr>
        <p:txBody>
          <a:bodyPr wrap="square" rtlCol="0">
            <a:spAutoFit/>
          </a:bodyPr>
          <a:lstStyle/>
          <a:p>
            <a:r>
              <a:rPr lang="en-US" sz="3200" dirty="0" smtClean="0"/>
              <a:t>Attachment Theory:  John </a:t>
            </a:r>
            <a:r>
              <a:rPr lang="en-US" sz="3200" dirty="0" err="1" smtClean="0"/>
              <a:t>Bowlby</a:t>
            </a:r>
            <a:endParaRPr lang="en-US" sz="3200" dirty="0" smtClean="0"/>
          </a:p>
          <a:p>
            <a:endParaRPr lang="en-US" sz="3200" dirty="0"/>
          </a:p>
          <a:p>
            <a:r>
              <a:rPr lang="en-US" sz="3200" dirty="0" smtClean="0"/>
              <a:t>Dyadic Developmental </a:t>
            </a:r>
            <a:r>
              <a:rPr lang="en-US" sz="3200" dirty="0" err="1" smtClean="0"/>
              <a:t>Psychotherapy(DDP</a:t>
            </a:r>
            <a:r>
              <a:rPr lang="en-US" sz="3200" dirty="0" smtClean="0"/>
              <a:t>): Dan Hughes</a:t>
            </a:r>
          </a:p>
          <a:p>
            <a:endParaRPr lang="en-US" sz="3200" dirty="0"/>
          </a:p>
          <a:p>
            <a:r>
              <a:rPr lang="en-US" sz="3200" dirty="0" smtClean="0"/>
              <a:t>Emotionally Focused Therapy (EFT):</a:t>
            </a:r>
          </a:p>
          <a:p>
            <a:r>
              <a:rPr lang="en-US" sz="3200" dirty="0" smtClean="0"/>
              <a:t> Sue Johnson</a:t>
            </a:r>
          </a:p>
          <a:p>
            <a:endParaRPr lang="en-US" sz="3200" dirty="0"/>
          </a:p>
        </p:txBody>
      </p:sp>
      <p:sp>
        <p:nvSpPr>
          <p:cNvPr id="9" name="Slide Number Placeholder 8"/>
          <p:cNvSpPr>
            <a:spLocks noGrp="1"/>
          </p:cNvSpPr>
          <p:nvPr>
            <p:ph type="sldNum" sz="quarter" idx="12"/>
          </p:nvPr>
        </p:nvSpPr>
        <p:spPr/>
        <p:txBody>
          <a:bodyPr/>
          <a:lstStyle/>
          <a:p>
            <a:fld id="{E62F1377-AE33-DD48-A720-FB9C46885291}" type="slidenum">
              <a:rPr lang="en-US" smtClean="0"/>
              <a:pPr/>
              <a:t>23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8144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2F1377-AE33-DD48-A720-FB9C46885291}" type="slidenum">
              <a:rPr lang="en-US" smtClean="0"/>
              <a:pPr/>
              <a:t>24</a:t>
            </a:fld>
            <a:endParaRPr lang="en-US" dirty="0"/>
          </a:p>
        </p:txBody>
      </p:sp>
      <p:pic>
        <p:nvPicPr>
          <p:cNvPr id="5" name="Picture 4"/>
          <p:cNvPicPr>
            <a:picLocks noChangeAspect="1"/>
          </p:cNvPicPr>
          <p:nvPr/>
        </p:nvPicPr>
        <p:blipFill>
          <a:blip r:embed="rId3"/>
          <a:stretch>
            <a:fillRect/>
          </a:stretch>
        </p:blipFill>
        <p:spPr>
          <a:xfrm>
            <a:off x="93134" y="931333"/>
            <a:ext cx="8983134" cy="449156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962732"/>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64565" y="469901"/>
            <a:ext cx="3557453" cy="1143000"/>
          </a:xfrm>
        </p:spPr>
        <p:txBody>
          <a:bodyPr>
            <a:normAutofit/>
          </a:bodyPr>
          <a:lstStyle/>
          <a:p>
            <a:r>
              <a:rPr lang="en-US" b="1" dirty="0" smtClean="0"/>
              <a:t>Other Models</a:t>
            </a:r>
            <a:endParaRPr lang="en-US" dirty="0">
              <a:solidFill>
                <a:srgbClr val="00A9CE"/>
              </a:solidFill>
              <a:latin typeface="TheSans 5"/>
              <a:cs typeface="TheSans 5"/>
            </a:endParaRPr>
          </a:p>
        </p:txBody>
      </p:sp>
      <p:sp>
        <p:nvSpPr>
          <p:cNvPr id="7" name="Rectangle 6"/>
          <p:cNvSpPr/>
          <p:nvPr/>
        </p:nvSpPr>
        <p:spPr>
          <a:xfrm>
            <a:off x="1436077"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789117" y="2260601"/>
            <a:ext cx="7008205" cy="416874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TheSans 5"/>
              <a:ea typeface="+mn-ea"/>
              <a:cs typeface="TheSans 5"/>
            </a:endParaRPr>
          </a:p>
        </p:txBody>
      </p:sp>
      <p:sp>
        <p:nvSpPr>
          <p:cNvPr id="12" name="Rectangle 11"/>
          <p:cNvSpPr/>
          <p:nvPr/>
        </p:nvSpPr>
        <p:spPr>
          <a:xfrm flipH="1">
            <a:off x="0"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llustrations.pdf"/>
          <p:cNvPicPr>
            <a:picLocks noChangeAspect="1"/>
          </p:cNvPicPr>
          <p:nvPr/>
        </p:nvPicPr>
        <p:blipFill>
          <a:blip r:embed="rId3"/>
          <a:srcRect l="48019" t="36040" r="35470" b="35043"/>
          <a:stretch>
            <a:fillRect/>
          </a:stretch>
        </p:blipFill>
        <p:spPr>
          <a:xfrm>
            <a:off x="7519854" y="4777364"/>
            <a:ext cx="1465384" cy="1983154"/>
          </a:xfrm>
          <a:prstGeom prst="rect">
            <a:avLst/>
          </a:prstGeom>
        </p:spPr>
      </p:pic>
      <p:sp>
        <p:nvSpPr>
          <p:cNvPr id="3" name="TextBox 2"/>
          <p:cNvSpPr txBox="1"/>
          <p:nvPr/>
        </p:nvSpPr>
        <p:spPr>
          <a:xfrm>
            <a:off x="1764565" y="2260601"/>
            <a:ext cx="6769836" cy="4031873"/>
          </a:xfrm>
          <a:prstGeom prst="rect">
            <a:avLst/>
          </a:prstGeom>
          <a:noFill/>
        </p:spPr>
        <p:txBody>
          <a:bodyPr wrap="square" rtlCol="0">
            <a:spAutoFit/>
          </a:bodyPr>
          <a:lstStyle/>
          <a:p>
            <a:r>
              <a:rPr lang="en-US" sz="3200" dirty="0"/>
              <a:t>Emotionally Focused Therapy (EFT): </a:t>
            </a:r>
          </a:p>
          <a:p>
            <a:r>
              <a:rPr lang="en-US" sz="3200" dirty="0"/>
              <a:t>Les Greenberg</a:t>
            </a:r>
          </a:p>
          <a:p>
            <a:endParaRPr lang="en-US" sz="3200" dirty="0" smtClean="0"/>
          </a:p>
          <a:p>
            <a:r>
              <a:rPr lang="en-US" sz="3200" dirty="0" smtClean="0"/>
              <a:t>Narrative Therapy:  Michael White, Alan Jenkins</a:t>
            </a:r>
          </a:p>
          <a:p>
            <a:endParaRPr lang="en-US" sz="3200" dirty="0"/>
          </a:p>
          <a:p>
            <a:r>
              <a:rPr lang="en-US" sz="3200" dirty="0" smtClean="0"/>
              <a:t>Solution Focused Therapy: </a:t>
            </a:r>
            <a:r>
              <a:rPr lang="de-DE" sz="3200" dirty="0">
                <a:solidFill>
                  <a:srgbClr val="000000"/>
                </a:solidFill>
              </a:rPr>
              <a:t>Steve de Shazer, Insoo Kim Berg</a:t>
            </a:r>
            <a:endParaRPr lang="en-US" sz="3200" dirty="0">
              <a:solidFill>
                <a:srgbClr val="000000"/>
              </a:solidFill>
            </a:endParaRPr>
          </a:p>
        </p:txBody>
      </p:sp>
      <p:sp>
        <p:nvSpPr>
          <p:cNvPr id="9" name="Slide Number Placeholder 8"/>
          <p:cNvSpPr>
            <a:spLocks noGrp="1"/>
          </p:cNvSpPr>
          <p:nvPr>
            <p:ph type="sldNum" sz="quarter" idx="12"/>
          </p:nvPr>
        </p:nvSpPr>
        <p:spPr/>
        <p:txBody>
          <a:bodyPr/>
          <a:lstStyle/>
          <a:p>
            <a:fld id="{E62F1377-AE33-DD48-A720-FB9C46885291}" type="slidenum">
              <a:rPr lang="en-US" smtClean="0"/>
              <a:pPr/>
              <a:t>25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9175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1436077"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789117" y="2260601"/>
            <a:ext cx="7008205" cy="416874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TheSans 5"/>
              <a:ea typeface="+mn-ea"/>
              <a:cs typeface="TheSans 5"/>
            </a:endParaRPr>
          </a:p>
        </p:txBody>
      </p:sp>
      <p:sp>
        <p:nvSpPr>
          <p:cNvPr id="12" name="Rectangle 11"/>
          <p:cNvSpPr/>
          <p:nvPr/>
        </p:nvSpPr>
        <p:spPr>
          <a:xfrm flipH="1">
            <a:off x="0"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llustrations.pdf"/>
          <p:cNvPicPr>
            <a:picLocks noChangeAspect="1"/>
          </p:cNvPicPr>
          <p:nvPr/>
        </p:nvPicPr>
        <p:blipFill>
          <a:blip r:embed="rId3"/>
          <a:srcRect l="48019" t="36040" r="35470" b="35043"/>
          <a:stretch>
            <a:fillRect/>
          </a:stretch>
        </p:blipFill>
        <p:spPr>
          <a:xfrm>
            <a:off x="7519854" y="4777364"/>
            <a:ext cx="1465384" cy="1983154"/>
          </a:xfrm>
          <a:prstGeom prst="rect">
            <a:avLst/>
          </a:prstGeom>
        </p:spPr>
      </p:pic>
      <p:sp>
        <p:nvSpPr>
          <p:cNvPr id="3" name="TextBox 2"/>
          <p:cNvSpPr txBox="1"/>
          <p:nvPr/>
        </p:nvSpPr>
        <p:spPr>
          <a:xfrm>
            <a:off x="1764565" y="2260601"/>
            <a:ext cx="6769836" cy="4031873"/>
          </a:xfrm>
          <a:prstGeom prst="rect">
            <a:avLst/>
          </a:prstGeom>
          <a:noFill/>
        </p:spPr>
        <p:txBody>
          <a:bodyPr wrap="square" rtlCol="0">
            <a:spAutoFit/>
          </a:bodyPr>
          <a:lstStyle/>
          <a:p>
            <a:r>
              <a:rPr lang="en-CA" sz="3200" dirty="0" smtClean="0"/>
              <a:t>Structural Therapy:  Salvador </a:t>
            </a:r>
            <a:r>
              <a:rPr lang="en-CA" sz="3200" dirty="0" err="1" smtClean="0"/>
              <a:t>Minuchin</a:t>
            </a:r>
            <a:endParaRPr lang="en-CA" sz="3200" dirty="0" smtClean="0"/>
          </a:p>
          <a:p>
            <a:endParaRPr lang="en-CA" sz="3200" dirty="0">
              <a:solidFill>
                <a:srgbClr val="000000"/>
              </a:solidFill>
            </a:endParaRPr>
          </a:p>
          <a:p>
            <a:r>
              <a:rPr lang="en-US" sz="3200" dirty="0" smtClean="0">
                <a:solidFill>
                  <a:srgbClr val="000000"/>
                </a:solidFill>
              </a:rPr>
              <a:t>Intergenerational Therapy: Murray Bowen</a:t>
            </a:r>
          </a:p>
          <a:p>
            <a:r>
              <a:rPr lang="en-US" sz="3200" dirty="0">
                <a:solidFill>
                  <a:srgbClr val="000000"/>
                </a:solidFill>
              </a:rPr>
              <a:t/>
            </a:r>
            <a:br>
              <a:rPr lang="en-US" sz="3200" dirty="0">
                <a:solidFill>
                  <a:srgbClr val="000000"/>
                </a:solidFill>
              </a:rPr>
            </a:br>
            <a:r>
              <a:rPr lang="en-US" sz="3200" dirty="0" smtClean="0">
                <a:solidFill>
                  <a:srgbClr val="000000"/>
                </a:solidFill>
              </a:rPr>
              <a:t> </a:t>
            </a:r>
          </a:p>
          <a:p>
            <a:endParaRPr lang="en-US" sz="3200" dirty="0">
              <a:solidFill>
                <a:srgbClr val="000000"/>
              </a:solidFill>
            </a:endParaRPr>
          </a:p>
          <a:p>
            <a:endParaRPr lang="en-CA" sz="3200" dirty="0" smtClean="0">
              <a:solidFill>
                <a:srgbClr val="000000"/>
              </a:solidFill>
            </a:endParaRPr>
          </a:p>
        </p:txBody>
      </p:sp>
      <p:sp>
        <p:nvSpPr>
          <p:cNvPr id="9" name="Title 1"/>
          <p:cNvSpPr txBox="1">
            <a:spLocks/>
          </p:cNvSpPr>
          <p:nvPr/>
        </p:nvSpPr>
        <p:spPr>
          <a:xfrm>
            <a:off x="1764565" y="469901"/>
            <a:ext cx="355745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Other Models</a:t>
            </a:r>
            <a:endParaRPr lang="en-US" dirty="0">
              <a:solidFill>
                <a:srgbClr val="00A9CE"/>
              </a:solidFill>
              <a:latin typeface="TheSans 5"/>
              <a:cs typeface="TheSans 5"/>
            </a:endParaRPr>
          </a:p>
        </p:txBody>
      </p:sp>
      <p:sp>
        <p:nvSpPr>
          <p:cNvPr id="10" name="Slide Number Placeholder 9"/>
          <p:cNvSpPr>
            <a:spLocks noGrp="1"/>
          </p:cNvSpPr>
          <p:nvPr>
            <p:ph type="sldNum" sz="quarter" idx="12"/>
          </p:nvPr>
        </p:nvSpPr>
        <p:spPr/>
        <p:txBody>
          <a:bodyPr/>
          <a:lstStyle/>
          <a:p>
            <a:fld id="{E62F1377-AE33-DD48-A720-FB9C46885291}" type="slidenum">
              <a:rPr lang="en-US" smtClean="0"/>
              <a:pPr/>
              <a:t>26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174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E62F1377-AE33-DD48-A720-FB9C46885291}" type="slidenum">
              <a:rPr lang="en-US" smtClean="0"/>
              <a:pPr/>
              <a:t>27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9862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What therapy and RP have in common:</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5" name="Picture 4" descr="Illustrations.pdf"/>
          <p:cNvPicPr>
            <a:picLocks noChangeAspect="1"/>
          </p:cNvPicPr>
          <p:nvPr/>
        </p:nvPicPr>
        <p:blipFill>
          <a:blip r:embed="rId3"/>
          <a:srcRect l="65416" t="20671" r="15992" b="60336"/>
          <a:stretch>
            <a:fillRect/>
          </a:stretch>
        </p:blipFill>
        <p:spPr>
          <a:xfrm>
            <a:off x="5923346" y="4323049"/>
            <a:ext cx="2575728" cy="2033301"/>
          </a:xfrm>
          <a:prstGeom prst="rect">
            <a:avLst/>
          </a:prstGeom>
        </p:spPr>
      </p:pic>
      <p:sp>
        <p:nvSpPr>
          <p:cNvPr id="6" name="Slide Number Placeholder 5"/>
          <p:cNvSpPr>
            <a:spLocks noGrp="1"/>
          </p:cNvSpPr>
          <p:nvPr>
            <p:ph type="sldNum" sz="quarter" idx="12"/>
          </p:nvPr>
        </p:nvSpPr>
        <p:spPr/>
        <p:txBody>
          <a:bodyPr/>
          <a:lstStyle/>
          <a:p>
            <a:fld id="{E62F1377-AE33-DD48-A720-FB9C46885291}" type="slidenum">
              <a:rPr lang="en-US" smtClean="0"/>
              <a:pPr/>
              <a:t>28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7168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What therapy and RP have </a:t>
            </a:r>
            <a:r>
              <a:rPr lang="en-US" smtClean="0"/>
              <a:t>in common:</a:t>
            </a:r>
            <a:endParaRPr lang="en-US" dirty="0"/>
          </a:p>
        </p:txBody>
      </p:sp>
      <p:sp>
        <p:nvSpPr>
          <p:cNvPr id="3" name="Content Placeholder 2"/>
          <p:cNvSpPr>
            <a:spLocks noGrp="1"/>
          </p:cNvSpPr>
          <p:nvPr>
            <p:ph idx="1"/>
          </p:nvPr>
        </p:nvSpPr>
        <p:spPr/>
        <p:txBody>
          <a:bodyPr/>
          <a:lstStyle/>
          <a:p>
            <a:r>
              <a:rPr lang="en-US" dirty="0" smtClean="0"/>
              <a:t>Both create a safe space</a:t>
            </a:r>
          </a:p>
          <a:p>
            <a:r>
              <a:rPr lang="en-US" dirty="0" smtClean="0"/>
              <a:t>Both engineer authentic conversation</a:t>
            </a:r>
          </a:p>
          <a:p>
            <a:r>
              <a:rPr lang="en-US" dirty="0" smtClean="0"/>
              <a:t>Both hope to resist vilification, and seek restoration (as much as possible)</a:t>
            </a:r>
          </a:p>
          <a:p>
            <a:r>
              <a:rPr lang="en-US" dirty="0" smtClean="0"/>
              <a:t>Both work to facilitate constructive, corrective emotional experience through relationship</a:t>
            </a:r>
          </a:p>
          <a:p>
            <a:pPr>
              <a:buNone/>
            </a:pPr>
            <a:endParaRPr lang="en-US" dirty="0"/>
          </a:p>
        </p:txBody>
      </p:sp>
      <p:pic>
        <p:nvPicPr>
          <p:cNvPr id="5" name="Picture 4" descr="Illustrations.pdf"/>
          <p:cNvPicPr>
            <a:picLocks noChangeAspect="1"/>
          </p:cNvPicPr>
          <p:nvPr/>
        </p:nvPicPr>
        <p:blipFill>
          <a:blip r:embed="rId3"/>
          <a:srcRect l="65416" t="20671" r="15992" b="60336"/>
          <a:stretch>
            <a:fillRect/>
          </a:stretch>
        </p:blipFill>
        <p:spPr>
          <a:xfrm>
            <a:off x="6346680" y="4899382"/>
            <a:ext cx="2103054" cy="1660168"/>
          </a:xfrm>
          <a:prstGeom prst="rect">
            <a:avLst/>
          </a:prstGeom>
        </p:spPr>
      </p:pic>
      <p:sp>
        <p:nvSpPr>
          <p:cNvPr id="6" name="Slide Number Placeholder 5"/>
          <p:cNvSpPr>
            <a:spLocks noGrp="1"/>
          </p:cNvSpPr>
          <p:nvPr>
            <p:ph type="sldNum" sz="quarter" idx="12"/>
          </p:nvPr>
        </p:nvSpPr>
        <p:spPr/>
        <p:txBody>
          <a:bodyPr/>
          <a:lstStyle/>
          <a:p>
            <a:fld id="{E62F1377-AE33-DD48-A720-FB9C46885291}" type="slidenum">
              <a:rPr lang="en-US" smtClean="0"/>
              <a:pPr/>
              <a:t>29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8802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176696"/>
            <a:ext cx="7484534"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dirty="0" smtClean="0"/>
              <a:t>Part 1:</a:t>
            </a:r>
          </a:p>
          <a:p>
            <a:pPr>
              <a:spcAft>
                <a:spcPts val="600"/>
              </a:spcAft>
            </a:pPr>
            <a:r>
              <a:rPr lang="en-US" dirty="0" smtClean="0"/>
              <a:t>How collaboration developed</a:t>
            </a:r>
          </a:p>
          <a:p>
            <a:pPr>
              <a:spcAft>
                <a:spcPts val="600"/>
              </a:spcAft>
            </a:pPr>
            <a:r>
              <a:rPr lang="en-US" dirty="0" smtClean="0"/>
              <a:t>Service development &amp; delivery</a:t>
            </a:r>
          </a:p>
          <a:p>
            <a:pPr>
              <a:spcAft>
                <a:spcPts val="600"/>
              </a:spcAft>
            </a:pPr>
            <a:r>
              <a:rPr lang="en-US" dirty="0" smtClean="0"/>
              <a:t>Restorative Practices Used Clinically</a:t>
            </a:r>
          </a:p>
          <a:p>
            <a:pPr>
              <a:spcAft>
                <a:spcPts val="600"/>
              </a:spcAft>
            </a:pPr>
            <a:r>
              <a:rPr lang="en-US" dirty="0" smtClean="0"/>
              <a:t>Differences between Counseling Clinic referrals &amp; other restorative conferences</a:t>
            </a:r>
          </a:p>
          <a:p>
            <a:pPr>
              <a:spcAft>
                <a:spcPts val="600"/>
              </a:spcAft>
            </a:pPr>
            <a:r>
              <a:rPr lang="en-US" dirty="0" smtClean="0"/>
              <a:t>Therapeutic models &amp; assumptions congruent with Restorative Practice</a:t>
            </a:r>
          </a:p>
          <a:p>
            <a:endParaRPr lang="en-US" dirty="0" smtClean="0"/>
          </a:p>
        </p:txBody>
      </p:sp>
      <p:sp>
        <p:nvSpPr>
          <p:cNvPr id="6" name="Title 1"/>
          <p:cNvSpPr txBox="1">
            <a:spLocks/>
          </p:cNvSpPr>
          <p:nvPr/>
        </p:nvSpPr>
        <p:spPr>
          <a:xfrm>
            <a:off x="220134" y="41280"/>
            <a:ext cx="582506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Purpose of workshop</a:t>
            </a:r>
            <a:endParaRPr lang="en-US" dirty="0"/>
          </a:p>
        </p:txBody>
      </p:sp>
      <p:sp>
        <p:nvSpPr>
          <p:cNvPr id="7" name="Slide Number Placeholder 6"/>
          <p:cNvSpPr>
            <a:spLocks noGrp="1"/>
          </p:cNvSpPr>
          <p:nvPr>
            <p:ph type="sldNum" sz="quarter" idx="12"/>
          </p:nvPr>
        </p:nvSpPr>
        <p:spPr/>
        <p:txBody>
          <a:bodyPr/>
          <a:lstStyle/>
          <a:p>
            <a:fld id="{E62F1377-AE33-DD48-A720-FB9C46885291}" type="slidenum">
              <a:rPr lang="en-US" smtClean="0"/>
              <a:pPr/>
              <a:t>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9203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Where therapy and RP are different</a:t>
            </a:r>
            <a:endParaRPr lang="en-US" dirty="0"/>
          </a:p>
        </p:txBody>
      </p:sp>
      <p:sp>
        <p:nvSpPr>
          <p:cNvPr id="3" name="Content Placeholder 2"/>
          <p:cNvSpPr>
            <a:spLocks noGrp="1"/>
          </p:cNvSpPr>
          <p:nvPr>
            <p:ph idx="1"/>
          </p:nvPr>
        </p:nvSpPr>
        <p:spPr/>
        <p:txBody>
          <a:bodyPr/>
          <a:lstStyle/>
          <a:p>
            <a:r>
              <a:rPr lang="en-US" dirty="0" smtClean="0"/>
              <a:t>Clients may have different expectations and goals</a:t>
            </a:r>
          </a:p>
          <a:p>
            <a:r>
              <a:rPr lang="en-US" dirty="0" smtClean="0"/>
              <a:t>Training/goals of facilitators/therapists</a:t>
            </a:r>
          </a:p>
          <a:p>
            <a:r>
              <a:rPr lang="en-US" dirty="0" smtClean="0"/>
              <a:t>Therapy may be longer than RP process</a:t>
            </a:r>
          </a:p>
          <a:p>
            <a:r>
              <a:rPr lang="en-US" dirty="0" smtClean="0"/>
              <a:t>Different set of ethical guidelines, governing bodies, language used</a:t>
            </a:r>
          </a:p>
          <a:p>
            <a:pPr>
              <a:buNone/>
            </a:pPr>
            <a:endParaRPr lang="en-US" dirty="0" smtClean="0"/>
          </a:p>
          <a:p>
            <a:pPr>
              <a:buNone/>
            </a:pPr>
            <a:endParaRPr lang="en-US" dirty="0"/>
          </a:p>
        </p:txBody>
      </p:sp>
      <p:pic>
        <p:nvPicPr>
          <p:cNvPr id="5" name="Picture 4" descr="Illustrations.pdf"/>
          <p:cNvPicPr>
            <a:picLocks noChangeAspect="1"/>
          </p:cNvPicPr>
          <p:nvPr/>
        </p:nvPicPr>
        <p:blipFill>
          <a:blip r:embed="rId3"/>
          <a:srcRect l="65416" t="20671" r="15992" b="60336"/>
          <a:stretch>
            <a:fillRect/>
          </a:stretch>
        </p:blipFill>
        <p:spPr>
          <a:xfrm>
            <a:off x="5974146" y="4505611"/>
            <a:ext cx="2575728" cy="2033301"/>
          </a:xfrm>
          <a:prstGeom prst="rect">
            <a:avLst/>
          </a:prstGeom>
        </p:spPr>
      </p:pic>
      <p:sp>
        <p:nvSpPr>
          <p:cNvPr id="6" name="Slide Number Placeholder 5"/>
          <p:cNvSpPr>
            <a:spLocks noGrp="1"/>
          </p:cNvSpPr>
          <p:nvPr>
            <p:ph type="sldNum" sz="quarter" idx="12"/>
          </p:nvPr>
        </p:nvSpPr>
        <p:spPr/>
        <p:txBody>
          <a:bodyPr/>
          <a:lstStyle/>
          <a:p>
            <a:fld id="{E62F1377-AE33-DD48-A720-FB9C46885291}" type="slidenum">
              <a:rPr lang="en-US" smtClean="0"/>
              <a:pPr/>
              <a:t>30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2821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It is </a:t>
            </a:r>
            <a:r>
              <a:rPr lang="en-US" b="1" dirty="0" smtClean="0"/>
              <a:t>essential</a:t>
            </a:r>
            <a:r>
              <a:rPr lang="en-US" dirty="0" smtClean="0"/>
              <a:t> </a:t>
            </a:r>
            <a:r>
              <a:rPr lang="en-US" smtClean="0"/>
              <a:t>in this </a:t>
            </a:r>
            <a:r>
              <a:rPr lang="en-US" dirty="0" smtClean="0"/>
              <a:t>work to be clear with clients what service they are receiving </a:t>
            </a:r>
            <a:r>
              <a:rPr lang="mr-IN" dirty="0" smtClean="0"/>
              <a:t>–</a:t>
            </a:r>
            <a:r>
              <a:rPr lang="en-US" dirty="0" smtClean="0"/>
              <a:t> when is it therapy, when is it RP and when is it both. </a:t>
            </a:r>
          </a:p>
          <a:p>
            <a:pPr marL="0" indent="0">
              <a:buNone/>
            </a:pPr>
            <a:endParaRPr lang="en-US" dirty="0"/>
          </a:p>
          <a:p>
            <a:pPr marL="0" indent="0">
              <a:buNone/>
            </a:pPr>
            <a:r>
              <a:rPr lang="en-US" dirty="0" smtClean="0"/>
              <a:t>We also work to clarify roles.</a:t>
            </a:r>
          </a:p>
          <a:p>
            <a:pPr>
              <a:buNone/>
            </a:pPr>
            <a:endParaRPr lang="en-US" dirty="0" smtClean="0"/>
          </a:p>
          <a:p>
            <a:pPr>
              <a:buNone/>
            </a:pPr>
            <a:endParaRPr lang="en-US" dirty="0"/>
          </a:p>
        </p:txBody>
      </p:sp>
      <p:pic>
        <p:nvPicPr>
          <p:cNvPr id="5" name="Picture 4" descr="Illustrations.pdf"/>
          <p:cNvPicPr>
            <a:picLocks noChangeAspect="1"/>
          </p:cNvPicPr>
          <p:nvPr/>
        </p:nvPicPr>
        <p:blipFill>
          <a:blip r:embed="rId3"/>
          <a:srcRect l="65416" t="20671" r="15992" b="60336"/>
          <a:stretch>
            <a:fillRect/>
          </a:stretch>
        </p:blipFill>
        <p:spPr>
          <a:xfrm>
            <a:off x="5974146" y="4505611"/>
            <a:ext cx="2575728" cy="2033301"/>
          </a:xfrm>
          <a:prstGeom prst="rect">
            <a:avLst/>
          </a:prstGeom>
        </p:spPr>
      </p:pic>
      <p:sp>
        <p:nvSpPr>
          <p:cNvPr id="6" name="Slide Number Placeholder 5"/>
          <p:cNvSpPr>
            <a:spLocks noGrp="1"/>
          </p:cNvSpPr>
          <p:nvPr>
            <p:ph type="sldNum" sz="quarter" idx="12"/>
          </p:nvPr>
        </p:nvSpPr>
        <p:spPr/>
        <p:txBody>
          <a:bodyPr/>
          <a:lstStyle/>
          <a:p>
            <a:fld id="{E62F1377-AE33-DD48-A720-FB9C46885291}" type="slidenum">
              <a:rPr lang="en-US" smtClean="0"/>
              <a:pPr/>
              <a:t>31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5368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176696"/>
            <a:ext cx="748453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itle 1"/>
          <p:cNvSpPr txBox="1">
            <a:spLocks/>
          </p:cNvSpPr>
          <p:nvPr/>
        </p:nvSpPr>
        <p:spPr>
          <a:xfrm>
            <a:off x="457200" y="60519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Part 2:  Putting RP into practice</a:t>
            </a:r>
            <a:r>
              <a:rPr lang="en-US" smtClean="0"/>
              <a:t> </a:t>
            </a:r>
            <a:endParaRPr lang="en-US" dirty="0"/>
          </a:p>
        </p:txBody>
      </p:sp>
      <p:sp>
        <p:nvSpPr>
          <p:cNvPr id="7" name="Slide Number Placeholder 6"/>
          <p:cNvSpPr>
            <a:spLocks noGrp="1"/>
          </p:cNvSpPr>
          <p:nvPr>
            <p:ph type="sldNum" sz="quarter" idx="12"/>
          </p:nvPr>
        </p:nvSpPr>
        <p:spPr/>
        <p:txBody>
          <a:bodyPr/>
          <a:lstStyle/>
          <a:p>
            <a:fld id="{E62F1377-AE33-DD48-A720-FB9C46885291}" type="slidenum">
              <a:rPr lang="en-US" smtClean="0"/>
              <a:pPr/>
              <a:t>32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32493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176696"/>
            <a:ext cx="748453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itle 1"/>
          <p:cNvSpPr txBox="1">
            <a:spLocks/>
          </p:cNvSpPr>
          <p:nvPr/>
        </p:nvSpPr>
        <p:spPr>
          <a:xfrm>
            <a:off x="457200" y="60519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Part 2:  Putting RP into practice</a:t>
            </a:r>
            <a:r>
              <a:rPr lang="en-US" smtClean="0"/>
              <a:t> </a:t>
            </a:r>
            <a:endParaRPr lang="en-US" dirty="0"/>
          </a:p>
        </p:txBody>
      </p:sp>
      <p:sp>
        <p:nvSpPr>
          <p:cNvPr id="2" name="TextBox 1"/>
          <p:cNvSpPr txBox="1"/>
          <p:nvPr/>
        </p:nvSpPr>
        <p:spPr>
          <a:xfrm>
            <a:off x="457200" y="2336801"/>
            <a:ext cx="7975600" cy="2554545"/>
          </a:xfrm>
          <a:prstGeom prst="rect">
            <a:avLst/>
          </a:prstGeom>
          <a:noFill/>
        </p:spPr>
        <p:txBody>
          <a:bodyPr wrap="square" rtlCol="0">
            <a:spAutoFit/>
          </a:bodyPr>
          <a:lstStyle/>
          <a:p>
            <a:pPr marL="285750" indent="-285750"/>
            <a:r>
              <a:rPr lang="en-US" sz="3200" dirty="0" smtClean="0"/>
              <a:t>Restorative </a:t>
            </a:r>
            <a:r>
              <a:rPr lang="en-US" sz="3200" dirty="0"/>
              <a:t>tools</a:t>
            </a:r>
            <a:r>
              <a:rPr lang="en-US" sz="3200" dirty="0" smtClean="0"/>
              <a:t>:  quadrants</a:t>
            </a:r>
            <a:r>
              <a:rPr lang="en-US" sz="3200" dirty="0"/>
              <a:t>, talking stick, restorative questions, </a:t>
            </a:r>
            <a:r>
              <a:rPr lang="en-US" sz="3200" dirty="0" smtClean="0"/>
              <a:t>compass of shame</a:t>
            </a:r>
            <a:endParaRPr lang="en-US" sz="3200" dirty="0"/>
          </a:p>
          <a:p>
            <a:pPr marL="285750" indent="-285750"/>
            <a:endParaRPr lang="en-US" sz="3200" dirty="0" smtClean="0"/>
          </a:p>
          <a:p>
            <a:pPr marL="285750" indent="-285750"/>
            <a:r>
              <a:rPr lang="en-US" sz="3200" dirty="0" smtClean="0"/>
              <a:t>35-45 cases (estimate) from 2014-2018</a:t>
            </a:r>
          </a:p>
          <a:p>
            <a:pPr marL="285750" indent="-285750"/>
            <a:r>
              <a:rPr lang="en-US" sz="3200" dirty="0" smtClean="0"/>
              <a:t> </a:t>
            </a:r>
            <a:endParaRPr lang="en-US" sz="3200" dirty="0"/>
          </a:p>
        </p:txBody>
      </p:sp>
      <p:sp>
        <p:nvSpPr>
          <p:cNvPr id="7" name="Slide Number Placeholder 6"/>
          <p:cNvSpPr>
            <a:spLocks noGrp="1"/>
          </p:cNvSpPr>
          <p:nvPr>
            <p:ph type="sldNum" sz="quarter" idx="12"/>
          </p:nvPr>
        </p:nvSpPr>
        <p:spPr/>
        <p:txBody>
          <a:bodyPr/>
          <a:lstStyle/>
          <a:p>
            <a:fld id="{E62F1377-AE33-DD48-A720-FB9C46885291}" type="slidenum">
              <a:rPr lang="en-US" smtClean="0"/>
              <a:pPr/>
              <a:t>33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4320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176696"/>
            <a:ext cx="748453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itle 1"/>
          <p:cNvSpPr txBox="1">
            <a:spLocks/>
          </p:cNvSpPr>
          <p:nvPr/>
        </p:nvSpPr>
        <p:spPr>
          <a:xfrm>
            <a:off x="457200" y="60519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Part 2:  Putting RP into practice</a:t>
            </a:r>
            <a:r>
              <a:rPr lang="en-US" smtClean="0"/>
              <a:t> </a:t>
            </a:r>
            <a:endParaRPr lang="en-US" dirty="0"/>
          </a:p>
        </p:txBody>
      </p:sp>
      <p:sp>
        <p:nvSpPr>
          <p:cNvPr id="2" name="TextBox 1"/>
          <p:cNvSpPr txBox="1"/>
          <p:nvPr/>
        </p:nvSpPr>
        <p:spPr>
          <a:xfrm>
            <a:off x="457200" y="2044413"/>
            <a:ext cx="5892800" cy="584776"/>
          </a:xfrm>
          <a:prstGeom prst="rect">
            <a:avLst/>
          </a:prstGeom>
          <a:noFill/>
        </p:spPr>
        <p:txBody>
          <a:bodyPr wrap="square" rtlCol="0">
            <a:spAutoFit/>
          </a:bodyPr>
          <a:lstStyle/>
          <a:p>
            <a:pPr marL="285750" indent="-285750"/>
            <a:r>
              <a:rPr lang="en-US" sz="3200" dirty="0" smtClean="0"/>
              <a:t>Restorative conferences</a:t>
            </a:r>
            <a:endParaRPr lang="en-US" sz="3200" dirty="0"/>
          </a:p>
        </p:txBody>
      </p:sp>
      <p:sp>
        <p:nvSpPr>
          <p:cNvPr id="7" name="Slide Number Placeholder 6"/>
          <p:cNvSpPr>
            <a:spLocks noGrp="1"/>
          </p:cNvSpPr>
          <p:nvPr>
            <p:ph type="sldNum" sz="quarter" idx="12"/>
          </p:nvPr>
        </p:nvSpPr>
        <p:spPr/>
        <p:txBody>
          <a:bodyPr/>
          <a:lstStyle/>
          <a:p>
            <a:fld id="{E62F1377-AE33-DD48-A720-FB9C46885291}" type="slidenum">
              <a:rPr lang="en-US" smtClean="0"/>
              <a:pPr/>
              <a:t>34</a:t>
            </a:fld>
            <a:endParaRPr lang="en-US" dirty="0"/>
          </a:p>
        </p:txBody>
      </p:sp>
      <p:sp>
        <p:nvSpPr>
          <p:cNvPr id="3" name="Rectangle 2"/>
          <p:cNvSpPr/>
          <p:nvPr/>
        </p:nvSpPr>
        <p:spPr>
          <a:xfrm>
            <a:off x="457200" y="2859669"/>
            <a:ext cx="7755467" cy="954107"/>
          </a:xfrm>
          <a:prstGeom prst="rect">
            <a:avLst/>
          </a:prstGeom>
        </p:spPr>
        <p:txBody>
          <a:bodyPr wrap="square">
            <a:spAutoFit/>
          </a:bodyPr>
          <a:lstStyle/>
          <a:p>
            <a:pPr marL="285750" indent="-285750"/>
            <a:r>
              <a:rPr lang="en-US" sz="2800" dirty="0" smtClean="0"/>
              <a:t>Follow RP protocol of pre-conference meetings, attendees, safe space, followed by breaking bread </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5834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2F1377-AE33-DD48-A720-FB9C46885291}" type="slidenum">
              <a:rPr lang="en-US" smtClean="0"/>
              <a:pPr/>
              <a:t>35</a:t>
            </a:fld>
            <a:endParaRPr lang="en-US" dirty="0"/>
          </a:p>
        </p:txBody>
      </p:sp>
      <p:pic>
        <p:nvPicPr>
          <p:cNvPr id="7" name="Picture 6" descr="bear family.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303866" y="193760"/>
            <a:ext cx="5977467" cy="652771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265506"/>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01480" y="93819"/>
            <a:ext cx="7995853" cy="1323439"/>
          </a:xfrm>
          <a:prstGeom prst="rect">
            <a:avLst/>
          </a:prstGeom>
        </p:spPr>
        <p:txBody>
          <a:bodyPr wrap="square">
            <a:spAutoFit/>
          </a:bodyPr>
          <a:lstStyle/>
          <a:p>
            <a:r>
              <a:rPr lang="en-US" sz="4000" dirty="0"/>
              <a:t>Restorative </a:t>
            </a:r>
            <a:r>
              <a:rPr lang="en-US" sz="4000" dirty="0" smtClean="0"/>
              <a:t>Conferences </a:t>
            </a:r>
            <a:r>
              <a:rPr lang="en-US" sz="4000" dirty="0"/>
              <a:t>Recommendations</a:t>
            </a:r>
          </a:p>
        </p:txBody>
      </p:sp>
      <p:sp>
        <p:nvSpPr>
          <p:cNvPr id="8" name="Content Placeholder 2"/>
          <p:cNvSpPr>
            <a:spLocks noGrp="1"/>
          </p:cNvSpPr>
          <p:nvPr>
            <p:ph idx="1"/>
          </p:nvPr>
        </p:nvSpPr>
        <p:spPr>
          <a:xfrm>
            <a:off x="301480" y="1794935"/>
            <a:ext cx="7500717" cy="5257800"/>
          </a:xfrm>
        </p:spPr>
        <p:txBody>
          <a:bodyPr>
            <a:normAutofit/>
          </a:bodyPr>
          <a:lstStyle/>
          <a:p>
            <a:pPr marL="0" indent="0">
              <a:buNone/>
            </a:pPr>
            <a:r>
              <a:rPr lang="en-US" dirty="0" smtClean="0"/>
              <a:t>Therapist </a:t>
            </a:r>
            <a:r>
              <a:rPr lang="en-US" dirty="0"/>
              <a:t>should </a:t>
            </a:r>
            <a:r>
              <a:rPr lang="en-US" dirty="0" smtClean="0"/>
              <a:t>attend:</a:t>
            </a:r>
            <a:endParaRPr lang="en-US" dirty="0"/>
          </a:p>
          <a:p>
            <a:pPr lvl="1"/>
            <a:r>
              <a:rPr lang="en-US" sz="3200" dirty="0" smtClean="0"/>
              <a:t>For support: their main role  </a:t>
            </a:r>
            <a:endParaRPr lang="en-US" sz="3200" dirty="0"/>
          </a:p>
          <a:p>
            <a:pPr lvl="1"/>
            <a:r>
              <a:rPr lang="en-US" sz="3200" dirty="0" smtClean="0"/>
              <a:t>To highlight helpful elements in the conversation that support the process</a:t>
            </a:r>
          </a:p>
          <a:p>
            <a:pPr lvl="1"/>
            <a:r>
              <a:rPr lang="en-US" sz="3200" dirty="0" smtClean="0"/>
              <a:t>Perhaps help participants </a:t>
            </a:r>
            <a:r>
              <a:rPr lang="en-US" sz="3200" dirty="0"/>
              <a:t>understand the client’s experience more deeply</a:t>
            </a:r>
          </a:p>
          <a:p>
            <a:pPr lvl="1"/>
            <a:r>
              <a:rPr lang="en-US" sz="3200" dirty="0"/>
              <a:t>To support other family members as </a:t>
            </a:r>
            <a:r>
              <a:rPr lang="en-US" sz="3200" dirty="0" smtClean="0"/>
              <a:t>appropriate </a:t>
            </a:r>
          </a:p>
          <a:p>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36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4080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01480" y="280086"/>
            <a:ext cx="7995853" cy="1323439"/>
          </a:xfrm>
          <a:prstGeom prst="rect">
            <a:avLst/>
          </a:prstGeom>
        </p:spPr>
        <p:txBody>
          <a:bodyPr wrap="square">
            <a:spAutoFit/>
          </a:bodyPr>
          <a:lstStyle/>
          <a:p>
            <a:r>
              <a:rPr lang="en-US" sz="4000" dirty="0"/>
              <a:t>Restorative Conferences: Recommendations</a:t>
            </a:r>
          </a:p>
        </p:txBody>
      </p:sp>
      <p:sp>
        <p:nvSpPr>
          <p:cNvPr id="8" name="Content Placeholder 2"/>
          <p:cNvSpPr>
            <a:spLocks noGrp="1"/>
          </p:cNvSpPr>
          <p:nvPr>
            <p:ph idx="1"/>
          </p:nvPr>
        </p:nvSpPr>
        <p:spPr>
          <a:xfrm>
            <a:off x="301479" y="1794935"/>
            <a:ext cx="7115321" cy="4842932"/>
          </a:xfrm>
        </p:spPr>
        <p:txBody>
          <a:bodyPr>
            <a:normAutofit fontScale="92500" lnSpcReduction="10000"/>
          </a:bodyPr>
          <a:lstStyle/>
          <a:p>
            <a:pPr marL="0" indent="0">
              <a:buNone/>
            </a:pPr>
            <a:r>
              <a:rPr lang="en-US" dirty="0" smtClean="0"/>
              <a:t>Therapist </a:t>
            </a:r>
            <a:r>
              <a:rPr lang="en-US" dirty="0"/>
              <a:t>should </a:t>
            </a:r>
            <a:r>
              <a:rPr lang="en-US" dirty="0" smtClean="0"/>
              <a:t>attend:</a:t>
            </a:r>
            <a:endParaRPr lang="en-US" dirty="0"/>
          </a:p>
          <a:p>
            <a:pPr lvl="1"/>
            <a:r>
              <a:rPr lang="en-US" sz="3200" dirty="0"/>
              <a:t>To offer clarity within the conversation</a:t>
            </a:r>
          </a:p>
          <a:p>
            <a:pPr lvl="1"/>
            <a:r>
              <a:rPr lang="en-US" sz="3200" dirty="0"/>
              <a:t>To offer validation as appropriate</a:t>
            </a:r>
          </a:p>
          <a:p>
            <a:pPr lvl="1"/>
            <a:r>
              <a:rPr lang="en-US" sz="3200" dirty="0"/>
              <a:t>To participate in</a:t>
            </a:r>
            <a:r>
              <a:rPr lang="en-US" sz="3200" dirty="0" smtClean="0"/>
              <a:t> the agreement</a:t>
            </a:r>
            <a:r>
              <a:rPr lang="en-US" sz="3200" dirty="0"/>
              <a:t>, as appropriate</a:t>
            </a:r>
          </a:p>
          <a:p>
            <a:pPr lvl="1"/>
            <a:r>
              <a:rPr lang="en-US" sz="3200" dirty="0"/>
              <a:t>To be able to share the circle experience with</a:t>
            </a:r>
            <a:r>
              <a:rPr lang="en-US" sz="3200" dirty="0" smtClean="0"/>
              <a:t> the client</a:t>
            </a:r>
            <a:r>
              <a:rPr lang="en-US" sz="3200" dirty="0"/>
              <a:t>, and bring that forward in future work</a:t>
            </a:r>
          </a:p>
          <a:p>
            <a:pPr lvl="1"/>
            <a:r>
              <a:rPr lang="en-US" sz="3200" dirty="0"/>
              <a:t>To strengthen the Restorative Team’s capacity for delivering services well</a:t>
            </a:r>
          </a:p>
          <a:p>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37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6156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43467" y="451943"/>
            <a:ext cx="7995853" cy="707886"/>
          </a:xfrm>
          <a:prstGeom prst="rect">
            <a:avLst/>
          </a:prstGeom>
        </p:spPr>
        <p:txBody>
          <a:bodyPr wrap="square">
            <a:spAutoFit/>
          </a:bodyPr>
          <a:lstStyle/>
          <a:p>
            <a:r>
              <a:rPr lang="en-US" sz="4000" dirty="0"/>
              <a:t>Pre-conference work</a:t>
            </a:r>
          </a:p>
        </p:txBody>
      </p:sp>
      <p:sp>
        <p:nvSpPr>
          <p:cNvPr id="8" name="Content Placeholder 2"/>
          <p:cNvSpPr>
            <a:spLocks noGrp="1"/>
          </p:cNvSpPr>
          <p:nvPr>
            <p:ph idx="1"/>
          </p:nvPr>
        </p:nvSpPr>
        <p:spPr>
          <a:xfrm>
            <a:off x="643466" y="1794935"/>
            <a:ext cx="7113011" cy="4267198"/>
          </a:xfrm>
        </p:spPr>
        <p:txBody>
          <a:bodyPr>
            <a:normAutofit lnSpcReduction="10000"/>
          </a:bodyPr>
          <a:lstStyle/>
          <a:p>
            <a:r>
              <a:rPr lang="en-US" dirty="0"/>
              <a:t>Because of the complexity of family relationships, never take </a:t>
            </a:r>
            <a:r>
              <a:rPr lang="en-US" dirty="0" smtClean="0"/>
              <a:t>pre-conference meetings for </a:t>
            </a:r>
            <a:r>
              <a:rPr lang="en-US" dirty="0"/>
              <a:t>granted. </a:t>
            </a:r>
          </a:p>
          <a:p>
            <a:r>
              <a:rPr lang="en-US" dirty="0"/>
              <a:t>Always do </a:t>
            </a:r>
            <a:r>
              <a:rPr lang="en-US" dirty="0" smtClean="0"/>
              <a:t>extensive </a:t>
            </a:r>
            <a:r>
              <a:rPr lang="en-US" dirty="0"/>
              <a:t>pre-work.   </a:t>
            </a:r>
          </a:p>
          <a:p>
            <a:r>
              <a:rPr lang="en-US" dirty="0"/>
              <a:t>Families may be minimizing their distress</a:t>
            </a:r>
            <a:r>
              <a:rPr lang="en-US" dirty="0" smtClean="0"/>
              <a:t>.</a:t>
            </a:r>
          </a:p>
          <a:p>
            <a:r>
              <a:rPr lang="en-US" dirty="0" smtClean="0"/>
              <a:t>Conferences with </a:t>
            </a:r>
            <a:r>
              <a:rPr lang="en-US" dirty="0"/>
              <a:t>more preparation go far </a:t>
            </a:r>
            <a:r>
              <a:rPr lang="en-US" dirty="0" smtClean="0"/>
              <a:t>better.</a:t>
            </a:r>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38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1777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2F1377-AE33-DD48-A720-FB9C46885291}" type="slidenum">
              <a:rPr lang="en-US" smtClean="0"/>
              <a:pPr/>
              <a:t>39</a:t>
            </a:fld>
            <a:endParaRPr lang="en-US" dirty="0"/>
          </a:p>
        </p:txBody>
      </p:sp>
      <p:pic>
        <p:nvPicPr>
          <p:cNvPr id="5" name="Picture 4" descr="ttps://cptsd2013.files.wordpress.com/2013/10/compass-of-shame.jpg"/>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275" t="2963" r="2340" b="2963"/>
          <a:stretch/>
        </p:blipFill>
        <p:spPr bwMode="auto">
          <a:xfrm>
            <a:off x="658800" y="1"/>
            <a:ext cx="7272000" cy="6858000"/>
          </a:xfrm>
          <a:prstGeom prst="rect">
            <a:avLst/>
          </a:prstGeom>
          <a:noFill/>
          <a:ln>
            <a:no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468722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176696"/>
            <a:ext cx="748453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dirty="0" smtClean="0"/>
              <a:t>Part </a:t>
            </a:r>
            <a:r>
              <a:rPr lang="en-US" dirty="0"/>
              <a:t>2: </a:t>
            </a:r>
            <a:endParaRPr lang="en-US" dirty="0" smtClean="0"/>
          </a:p>
          <a:p>
            <a:r>
              <a:rPr lang="en-US" dirty="0" smtClean="0"/>
              <a:t>Putting </a:t>
            </a:r>
            <a:r>
              <a:rPr lang="en-US" dirty="0"/>
              <a:t>Restorative Practice into practice</a:t>
            </a:r>
          </a:p>
          <a:p>
            <a:r>
              <a:rPr lang="en-US" dirty="0"/>
              <a:t>Restorative conferences</a:t>
            </a:r>
          </a:p>
          <a:p>
            <a:r>
              <a:rPr lang="en-US" dirty="0"/>
              <a:t>2 cases studies</a:t>
            </a:r>
          </a:p>
        </p:txBody>
      </p:sp>
      <p:sp>
        <p:nvSpPr>
          <p:cNvPr id="7" name="Title 1"/>
          <p:cNvSpPr txBox="1">
            <a:spLocks/>
          </p:cNvSpPr>
          <p:nvPr/>
        </p:nvSpPr>
        <p:spPr>
          <a:xfrm>
            <a:off x="220134" y="41280"/>
            <a:ext cx="582506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Purpose of workshop</a:t>
            </a:r>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7121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43467" y="451943"/>
            <a:ext cx="7995853" cy="707886"/>
          </a:xfrm>
          <a:prstGeom prst="rect">
            <a:avLst/>
          </a:prstGeom>
        </p:spPr>
        <p:txBody>
          <a:bodyPr wrap="square">
            <a:spAutoFit/>
          </a:bodyPr>
          <a:lstStyle/>
          <a:p>
            <a:r>
              <a:rPr lang="en-US" sz="4000" dirty="0"/>
              <a:t>Talking about RP with families</a:t>
            </a:r>
          </a:p>
        </p:txBody>
      </p:sp>
      <p:sp>
        <p:nvSpPr>
          <p:cNvPr id="8" name="Content Placeholder 2"/>
          <p:cNvSpPr>
            <a:spLocks noGrp="1"/>
          </p:cNvSpPr>
          <p:nvPr>
            <p:ph idx="1"/>
          </p:nvPr>
        </p:nvSpPr>
        <p:spPr>
          <a:xfrm>
            <a:off x="474133" y="1337735"/>
            <a:ext cx="7328064" cy="5384798"/>
          </a:xfrm>
        </p:spPr>
        <p:txBody>
          <a:bodyPr>
            <a:normAutofit/>
          </a:bodyPr>
          <a:lstStyle/>
          <a:p>
            <a:r>
              <a:rPr lang="en-US" dirty="0" smtClean="0"/>
              <a:t>Emphasize </a:t>
            </a:r>
            <a:r>
              <a:rPr lang="en-US" u="sng" dirty="0" smtClean="0"/>
              <a:t>process</a:t>
            </a:r>
            <a:r>
              <a:rPr lang="en-US" dirty="0" smtClean="0"/>
              <a:t> over </a:t>
            </a:r>
            <a:r>
              <a:rPr lang="en-US" u="sng" dirty="0" smtClean="0"/>
              <a:t>conference</a:t>
            </a:r>
            <a:r>
              <a:rPr lang="en-US" dirty="0" smtClean="0"/>
              <a:t>  </a:t>
            </a:r>
            <a:endParaRPr lang="en-US" dirty="0"/>
          </a:p>
          <a:p>
            <a:r>
              <a:rPr lang="en-US" dirty="0" smtClean="0"/>
              <a:t>Pre</a:t>
            </a:r>
            <a:r>
              <a:rPr lang="en-US" dirty="0"/>
              <a:t>-conference meetings can be as important as the conference. De-emphasizing the conference can help</a:t>
            </a:r>
            <a:r>
              <a:rPr lang="en-US" dirty="0" smtClean="0"/>
              <a:t> family members </a:t>
            </a:r>
            <a:r>
              <a:rPr lang="en-US" dirty="0"/>
              <a:t>pace themselves. </a:t>
            </a:r>
          </a:p>
          <a:p>
            <a:r>
              <a:rPr lang="en-US" dirty="0"/>
              <a:t>With the focus off of the </a:t>
            </a:r>
            <a:r>
              <a:rPr lang="en-US" dirty="0" smtClean="0"/>
              <a:t>conference, there </a:t>
            </a:r>
            <a:r>
              <a:rPr lang="en-US" dirty="0"/>
              <a:t>is less chance for blame if the therapist and facilitator decide that a conference  is not </a:t>
            </a:r>
            <a:r>
              <a:rPr lang="en-US" dirty="0" smtClean="0"/>
              <a:t>appropriate</a:t>
            </a:r>
          </a:p>
          <a:p>
            <a:r>
              <a:rPr lang="en-US" dirty="0" smtClean="0"/>
              <a:t>Restorative READINESS</a:t>
            </a:r>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40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5427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43467" y="451943"/>
            <a:ext cx="7995853" cy="1323439"/>
          </a:xfrm>
          <a:prstGeom prst="rect">
            <a:avLst/>
          </a:prstGeom>
        </p:spPr>
        <p:txBody>
          <a:bodyPr wrap="square">
            <a:spAutoFit/>
          </a:bodyPr>
          <a:lstStyle/>
          <a:p>
            <a:r>
              <a:rPr lang="en-US" sz="4000" b="1" dirty="0"/>
              <a:t>Pre-circle process/questions</a:t>
            </a:r>
            <a:r>
              <a:rPr lang="en-US" sz="4000" dirty="0"/>
              <a:t>:</a:t>
            </a:r>
            <a:br>
              <a:rPr lang="en-US" sz="4000" dirty="0"/>
            </a:br>
            <a:endParaRPr lang="en-US" sz="4000" dirty="0"/>
          </a:p>
        </p:txBody>
      </p:sp>
      <p:sp>
        <p:nvSpPr>
          <p:cNvPr id="8" name="Content Placeholder 2"/>
          <p:cNvSpPr>
            <a:spLocks noGrp="1"/>
          </p:cNvSpPr>
          <p:nvPr>
            <p:ph idx="1"/>
          </p:nvPr>
        </p:nvSpPr>
        <p:spPr>
          <a:xfrm>
            <a:off x="271946" y="1473202"/>
            <a:ext cx="7484532" cy="5384798"/>
          </a:xfrm>
        </p:spPr>
        <p:txBody>
          <a:bodyPr>
            <a:normAutofit/>
          </a:bodyPr>
          <a:lstStyle/>
          <a:p>
            <a:r>
              <a:rPr lang="en-US" dirty="0"/>
              <a:t>Case by case assessment.  We recommend flexibility and catering the assessment process to each individual case.   </a:t>
            </a:r>
          </a:p>
          <a:p>
            <a:endParaRPr lang="en-US" dirty="0"/>
          </a:p>
          <a:p>
            <a:r>
              <a:rPr lang="en-US" dirty="0"/>
              <a:t>We also recommend a 2 stage model for assessment – meeting both with the therapist and with the facilitator.   </a:t>
            </a:r>
          </a:p>
        </p:txBody>
      </p:sp>
      <p:sp>
        <p:nvSpPr>
          <p:cNvPr id="6" name="Slide Number Placeholder 5"/>
          <p:cNvSpPr>
            <a:spLocks noGrp="1"/>
          </p:cNvSpPr>
          <p:nvPr>
            <p:ph type="sldNum" sz="quarter" idx="12"/>
          </p:nvPr>
        </p:nvSpPr>
        <p:spPr/>
        <p:txBody>
          <a:bodyPr/>
          <a:lstStyle/>
          <a:p>
            <a:fld id="{E62F1377-AE33-DD48-A720-FB9C46885291}" type="slidenum">
              <a:rPr lang="en-US" smtClean="0"/>
              <a:pPr/>
              <a:t>41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2702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761068" y="177392"/>
            <a:ext cx="6790266" cy="707886"/>
          </a:xfrm>
          <a:prstGeom prst="rect">
            <a:avLst/>
          </a:prstGeom>
        </p:spPr>
        <p:txBody>
          <a:bodyPr wrap="square">
            <a:spAutoFit/>
          </a:bodyPr>
          <a:lstStyle/>
          <a:p>
            <a:r>
              <a:rPr lang="en-US" sz="4000" dirty="0" smtClean="0"/>
              <a:t>Helpful Questions:</a:t>
            </a:r>
            <a:endParaRPr lang="en-US" sz="4000" dirty="0"/>
          </a:p>
        </p:txBody>
      </p:sp>
      <p:sp>
        <p:nvSpPr>
          <p:cNvPr id="5" name="TextBox 4"/>
          <p:cNvSpPr txBox="1"/>
          <p:nvPr/>
        </p:nvSpPr>
        <p:spPr>
          <a:xfrm>
            <a:off x="1248146" y="885278"/>
            <a:ext cx="7895853" cy="6309420"/>
          </a:xfrm>
          <a:prstGeom prst="rect">
            <a:avLst/>
          </a:prstGeom>
          <a:noFill/>
        </p:spPr>
        <p:txBody>
          <a:bodyPr wrap="square" rtlCol="0">
            <a:spAutoFit/>
          </a:bodyPr>
          <a:lstStyle/>
          <a:p>
            <a:r>
              <a:rPr lang="en-US" sz="2400" dirty="0"/>
              <a:t>What’s the </a:t>
            </a:r>
            <a:r>
              <a:rPr lang="en-US" sz="2400" i="1" dirty="0"/>
              <a:t>right</a:t>
            </a:r>
            <a:r>
              <a:rPr lang="en-US" sz="2400" dirty="0"/>
              <a:t> conversation for the conference?  This </a:t>
            </a:r>
            <a:r>
              <a:rPr lang="en-US" sz="2400" dirty="0" smtClean="0"/>
              <a:t>Is a </a:t>
            </a:r>
            <a:r>
              <a:rPr lang="en-US" sz="2400" dirty="0"/>
              <a:t>central issue in preparing for conference . </a:t>
            </a:r>
            <a:r>
              <a:rPr lang="en-US" sz="2400" dirty="0" smtClean="0"/>
              <a:t> </a:t>
            </a:r>
          </a:p>
          <a:p>
            <a:endParaRPr lang="en-US" sz="1600" dirty="0" smtClean="0"/>
          </a:p>
          <a:p>
            <a:r>
              <a:rPr lang="en-US" sz="2400" dirty="0" smtClean="0"/>
              <a:t>What’s </a:t>
            </a:r>
            <a:r>
              <a:rPr lang="en-US" sz="2400" dirty="0"/>
              <a:t>the focus and who should be part of this conversation?  (it may be more helpful for fewer people to be present at first) </a:t>
            </a:r>
          </a:p>
          <a:p>
            <a:pPr>
              <a:buNone/>
            </a:pPr>
            <a:r>
              <a:rPr lang="en-US" sz="2400" dirty="0"/>
              <a:t> </a:t>
            </a:r>
          </a:p>
          <a:p>
            <a:pPr lvl="0"/>
            <a:r>
              <a:rPr lang="en-US" sz="2400" dirty="0"/>
              <a:t>Track the power dynamic in the family. Who has </a:t>
            </a:r>
            <a:r>
              <a:rPr lang="en-US" sz="2400" dirty="0" smtClean="0"/>
              <a:t>power? </a:t>
            </a:r>
            <a:r>
              <a:rPr lang="en-US" sz="2400" dirty="0"/>
              <a:t>W</a:t>
            </a:r>
            <a:r>
              <a:rPr lang="en-US" sz="2400" dirty="0" smtClean="0"/>
              <a:t>ho doesn’t?</a:t>
            </a:r>
            <a:endParaRPr lang="en-US" sz="2400" dirty="0"/>
          </a:p>
          <a:p>
            <a:pPr>
              <a:buNone/>
            </a:pPr>
            <a:r>
              <a:rPr lang="en-US" sz="2400" dirty="0"/>
              <a:t> </a:t>
            </a:r>
            <a:endParaRPr lang="en-US" sz="2400" dirty="0" smtClean="0"/>
          </a:p>
          <a:p>
            <a:pPr lvl="0"/>
            <a:r>
              <a:rPr lang="en-US" sz="2400" dirty="0"/>
              <a:t>I</a:t>
            </a:r>
            <a:r>
              <a:rPr lang="en-US" sz="2400" dirty="0" smtClean="0"/>
              <a:t>s </a:t>
            </a:r>
            <a:r>
              <a:rPr lang="en-US" sz="2400" dirty="0"/>
              <a:t>the client willing to take responsibility for their part</a:t>
            </a:r>
            <a:r>
              <a:rPr lang="en-US" sz="2400" dirty="0" smtClean="0"/>
              <a:t> in the </a:t>
            </a:r>
            <a:r>
              <a:rPr lang="en-US" sz="2400" dirty="0"/>
              <a:t>breakdown of the relationship?</a:t>
            </a:r>
          </a:p>
          <a:p>
            <a:pPr>
              <a:buNone/>
            </a:pPr>
            <a:r>
              <a:rPr lang="en-US" sz="2400" dirty="0"/>
              <a:t> </a:t>
            </a:r>
          </a:p>
          <a:p>
            <a:pPr lvl="0"/>
            <a:r>
              <a:rPr lang="en-US" sz="2400" dirty="0"/>
              <a:t>Does the client want things to get better?</a:t>
            </a:r>
          </a:p>
          <a:p>
            <a:endParaRPr lang="en-US" sz="1600" dirty="0"/>
          </a:p>
          <a:p>
            <a:pPr lvl="0"/>
            <a:r>
              <a:rPr lang="en-US" sz="2400" dirty="0"/>
              <a:t>Is the client willing to hear what other people have to say?</a:t>
            </a:r>
          </a:p>
          <a:p>
            <a:endParaRPr lang="en-US" sz="1600" dirty="0"/>
          </a:p>
          <a:p>
            <a:pPr lvl="0"/>
            <a:r>
              <a:rPr lang="en-US" sz="2400" dirty="0"/>
              <a:t>What do they need for this to be a safe </a:t>
            </a:r>
            <a:r>
              <a:rPr lang="en-US" sz="2400" dirty="0" smtClean="0"/>
              <a:t>space? </a:t>
            </a:r>
            <a:endParaRPr lang="en-US" sz="2400" dirty="0"/>
          </a:p>
          <a:p>
            <a:pPr>
              <a:buNone/>
            </a:pPr>
            <a:r>
              <a:rPr lang="en-US" sz="2000" dirty="0"/>
              <a:t> </a:t>
            </a:r>
          </a:p>
        </p:txBody>
      </p:sp>
      <p:sp>
        <p:nvSpPr>
          <p:cNvPr id="6" name="Slide Number Placeholder 5"/>
          <p:cNvSpPr>
            <a:spLocks noGrp="1"/>
          </p:cNvSpPr>
          <p:nvPr>
            <p:ph type="sldNum" sz="quarter" idx="12"/>
          </p:nvPr>
        </p:nvSpPr>
        <p:spPr/>
        <p:txBody>
          <a:bodyPr/>
          <a:lstStyle/>
          <a:p>
            <a:fld id="{E62F1377-AE33-DD48-A720-FB9C46885291}" type="slidenum">
              <a:rPr lang="en-US" smtClean="0"/>
              <a:pPr/>
              <a:t>42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3254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2F1377-AE33-DD48-A720-FB9C46885291}" type="slidenum">
              <a:rPr lang="en-US" smtClean="0"/>
              <a:pPr/>
              <a:t>43</a:t>
            </a:fld>
            <a:endParaRPr lang="en-US" dirty="0"/>
          </a:p>
        </p:txBody>
      </p:sp>
      <p:graphicFrame>
        <p:nvGraphicFramePr>
          <p:cNvPr id="15" name="Object 1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1223165"/>
              </p:ext>
            </p:extLst>
          </p:nvPr>
        </p:nvGraphicFramePr>
        <p:xfrm>
          <a:off x="1841500" y="558800"/>
          <a:ext cx="5867400" cy="6299200"/>
        </p:xfrm>
        <a:graphic>
          <a:graphicData uri="http://schemas.openxmlformats.org/presentationml/2006/ole">
            <p:oleObj spid="_x0000_s1052" name="Document" r:id="rId3" imgW="5867400" imgH="6299200" progId="Word.Document.12">
              <p:link updateAutomatic="1"/>
            </p:oleObj>
          </a:graphicData>
        </a:graphic>
      </p:graphicFrame>
      <p:cxnSp>
        <p:nvCxnSpPr>
          <p:cNvPr id="17" name="Straight Arrow Connector 16"/>
          <p:cNvCxnSpPr/>
          <p:nvPr/>
        </p:nvCxnSpPr>
        <p:spPr>
          <a:xfrm flipV="1">
            <a:off x="1608667" y="1117600"/>
            <a:ext cx="0" cy="4622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194265" y="1608667"/>
            <a:ext cx="400110" cy="2990291"/>
          </a:xfrm>
          <a:prstGeom prst="rect">
            <a:avLst/>
          </a:prstGeom>
          <a:noFill/>
        </p:spPr>
        <p:txBody>
          <a:bodyPr vert="vert270" wrap="square" rtlCol="0">
            <a:spAutoFit/>
          </a:bodyPr>
          <a:lstStyle/>
          <a:p>
            <a:r>
              <a:rPr lang="en-US" sz="1400" dirty="0" smtClean="0">
                <a:latin typeface="Century Gothic"/>
                <a:cs typeface="Century Gothic"/>
              </a:rPr>
              <a:t>Expectations/challenge</a:t>
            </a:r>
            <a:endParaRPr lang="en-US" sz="1400" dirty="0">
              <a:latin typeface="Century Gothic"/>
              <a:cs typeface="Century Gothic"/>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6594424"/>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761068" y="177392"/>
            <a:ext cx="6790266" cy="707886"/>
          </a:xfrm>
          <a:prstGeom prst="rect">
            <a:avLst/>
          </a:prstGeom>
        </p:spPr>
        <p:txBody>
          <a:bodyPr wrap="square">
            <a:spAutoFit/>
          </a:bodyPr>
          <a:lstStyle/>
          <a:p>
            <a:r>
              <a:rPr lang="en-US" sz="4000" dirty="0" smtClean="0"/>
              <a:t>Helpful Questions 2:</a:t>
            </a:r>
            <a:endParaRPr lang="en-US" sz="4000" dirty="0"/>
          </a:p>
        </p:txBody>
      </p:sp>
      <p:sp>
        <p:nvSpPr>
          <p:cNvPr id="5" name="TextBox 4"/>
          <p:cNvSpPr txBox="1"/>
          <p:nvPr/>
        </p:nvSpPr>
        <p:spPr>
          <a:xfrm>
            <a:off x="1248146" y="885278"/>
            <a:ext cx="7895853" cy="5632311"/>
          </a:xfrm>
          <a:prstGeom prst="rect">
            <a:avLst/>
          </a:prstGeom>
          <a:noFill/>
        </p:spPr>
        <p:txBody>
          <a:bodyPr wrap="square" rtlCol="0">
            <a:spAutoFit/>
          </a:bodyPr>
          <a:lstStyle/>
          <a:p>
            <a:pPr lvl="0"/>
            <a:r>
              <a:rPr lang="en-US" sz="2000" dirty="0"/>
              <a:t>How will they react if they hear something they don’t like?  Are they open to hearing things they don’t like to hear about themselves?   How do they </a:t>
            </a:r>
            <a:r>
              <a:rPr lang="en-US" sz="2000" dirty="0" smtClean="0"/>
              <a:t>imagine </a:t>
            </a:r>
            <a:r>
              <a:rPr lang="en-US" sz="2000" dirty="0"/>
              <a:t>themselves responding?</a:t>
            </a:r>
          </a:p>
          <a:p>
            <a:endParaRPr lang="en-US" sz="2000" dirty="0"/>
          </a:p>
          <a:p>
            <a:pPr lvl="0"/>
            <a:r>
              <a:rPr lang="en-US" sz="2000" dirty="0"/>
              <a:t>Are there members of the family they can hear better than others?</a:t>
            </a:r>
          </a:p>
          <a:p>
            <a:endParaRPr lang="en-US" sz="2000" dirty="0"/>
          </a:p>
          <a:p>
            <a:pPr lvl="0"/>
            <a:r>
              <a:rPr lang="en-US" sz="2000" dirty="0"/>
              <a:t>How has</a:t>
            </a:r>
            <a:r>
              <a:rPr lang="en-US" sz="2000" dirty="0" smtClean="0"/>
              <a:t> things gone </a:t>
            </a:r>
            <a:r>
              <a:rPr lang="en-US" sz="2000" dirty="0"/>
              <a:t>in the past when they’ve tried to talk about</a:t>
            </a:r>
            <a:r>
              <a:rPr lang="en-US" sz="2000" dirty="0" smtClean="0"/>
              <a:t> issues?  </a:t>
            </a:r>
            <a:r>
              <a:rPr lang="en-US" sz="2000" dirty="0"/>
              <a:t>How do they expect to feel?</a:t>
            </a:r>
          </a:p>
          <a:p>
            <a:endParaRPr lang="en-US" sz="2000" dirty="0"/>
          </a:p>
          <a:p>
            <a:pPr lvl="0"/>
            <a:r>
              <a:rPr lang="en-US" sz="2000" dirty="0"/>
              <a:t>Do they need to do some work on themselves to be ready to hear things that are painful?  Are they ready to be open/flexible?</a:t>
            </a:r>
          </a:p>
          <a:p>
            <a:endParaRPr lang="en-US" sz="2000" dirty="0"/>
          </a:p>
          <a:p>
            <a:pPr lvl="0"/>
            <a:r>
              <a:rPr lang="en-US" sz="2000" dirty="0"/>
              <a:t>Do they need a safety plan for the conference if they lose their temper or are frightened? </a:t>
            </a:r>
          </a:p>
          <a:p>
            <a:endParaRPr lang="en-US" sz="2000" dirty="0" smtClean="0"/>
          </a:p>
          <a:p>
            <a:endParaRPr lang="en-US" sz="2000" dirty="0" smtClean="0"/>
          </a:p>
          <a:p>
            <a:r>
              <a:rPr lang="en-US" sz="2000" dirty="0" smtClean="0"/>
              <a:t>Therapist </a:t>
            </a:r>
            <a:r>
              <a:rPr lang="en-US" sz="2000" dirty="0"/>
              <a:t>gets permission to share content </a:t>
            </a:r>
            <a:r>
              <a:rPr lang="en-US" sz="2000" dirty="0" smtClean="0"/>
              <a:t>with the </a:t>
            </a:r>
            <a:r>
              <a:rPr lang="en-US" sz="2000" dirty="0"/>
              <a:t>facilitator. </a:t>
            </a:r>
          </a:p>
          <a:p>
            <a:endParaRPr lang="en-US" sz="2000"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44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7554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473200" y="177392"/>
            <a:ext cx="7670798" cy="1754327"/>
          </a:xfrm>
          <a:prstGeom prst="rect">
            <a:avLst/>
          </a:prstGeom>
        </p:spPr>
        <p:txBody>
          <a:bodyPr wrap="square">
            <a:spAutoFit/>
          </a:bodyPr>
          <a:lstStyle/>
          <a:p>
            <a:r>
              <a:rPr lang="en-US" sz="4000" b="1" dirty="0"/>
              <a:t>Counter-indicators</a:t>
            </a:r>
            <a:r>
              <a:rPr lang="en-US" sz="2800" dirty="0" smtClean="0"/>
              <a:t>: When is a restorative process not suitable for a family? </a:t>
            </a:r>
          </a:p>
          <a:p>
            <a:endParaRPr lang="en-US" sz="4000" dirty="0"/>
          </a:p>
        </p:txBody>
      </p:sp>
      <p:sp>
        <p:nvSpPr>
          <p:cNvPr id="5" name="TextBox 4"/>
          <p:cNvSpPr txBox="1"/>
          <p:nvPr/>
        </p:nvSpPr>
        <p:spPr>
          <a:xfrm>
            <a:off x="1473200" y="885278"/>
            <a:ext cx="7670799" cy="5570756"/>
          </a:xfrm>
          <a:prstGeom prst="rect">
            <a:avLst/>
          </a:prstGeom>
          <a:noFill/>
        </p:spPr>
        <p:txBody>
          <a:bodyPr wrap="square" rtlCol="0">
            <a:spAutoFit/>
          </a:bodyPr>
          <a:lstStyle/>
          <a:p>
            <a:endParaRPr lang="en-US" sz="2400" dirty="0" smtClean="0"/>
          </a:p>
          <a:p>
            <a:endParaRPr lang="en-US" sz="2400" dirty="0" smtClean="0"/>
          </a:p>
          <a:p>
            <a:r>
              <a:rPr lang="en-US" sz="2400" dirty="0" smtClean="0"/>
              <a:t>Stage 4-5 likely not suitable (see handout)</a:t>
            </a:r>
          </a:p>
          <a:p>
            <a:pPr>
              <a:buNone/>
            </a:pPr>
            <a:r>
              <a:rPr lang="en-US" sz="2400" dirty="0"/>
              <a:t> </a:t>
            </a:r>
          </a:p>
          <a:p>
            <a:r>
              <a:rPr lang="en-US" sz="2400" dirty="0"/>
              <a:t>If members of the family are</a:t>
            </a:r>
            <a:r>
              <a:rPr lang="en-US" sz="2400" dirty="0" smtClean="0"/>
              <a:t> unable </a:t>
            </a:r>
            <a:r>
              <a:rPr lang="en-US" sz="2400" dirty="0"/>
              <a:t>to focus on the issue at </a:t>
            </a:r>
            <a:r>
              <a:rPr lang="en-US" sz="2400" dirty="0" smtClean="0"/>
              <a:t>hand</a:t>
            </a:r>
          </a:p>
          <a:p>
            <a:pPr>
              <a:buNone/>
            </a:pPr>
            <a:r>
              <a:rPr lang="en-US" sz="2400" dirty="0"/>
              <a:t> </a:t>
            </a:r>
          </a:p>
          <a:p>
            <a:r>
              <a:rPr lang="en-US" sz="2400" dirty="0"/>
              <a:t>If there is an active addiction, or a member </a:t>
            </a:r>
            <a:r>
              <a:rPr lang="en-US" sz="2400" dirty="0" smtClean="0"/>
              <a:t>arrives </a:t>
            </a:r>
            <a:r>
              <a:rPr lang="en-US" sz="2400" dirty="0"/>
              <a:t>intoxicated, they can’t participate, and the conference won’t be appropriate.</a:t>
            </a:r>
          </a:p>
          <a:p>
            <a:pPr>
              <a:buNone/>
            </a:pPr>
            <a:endParaRPr lang="en-US" sz="2400" dirty="0"/>
          </a:p>
          <a:p>
            <a:r>
              <a:rPr lang="en-US" sz="2400" dirty="0"/>
              <a:t>if there is active violence, or</a:t>
            </a:r>
            <a:r>
              <a:rPr lang="en-US" sz="2400" dirty="0" smtClean="0"/>
              <a:t> if </a:t>
            </a:r>
            <a:r>
              <a:rPr lang="en-US" sz="2400" dirty="0"/>
              <a:t>one member reports being afraid</a:t>
            </a:r>
            <a:r>
              <a:rPr lang="en-US" sz="2400" dirty="0" smtClean="0"/>
              <a:t> of or </a:t>
            </a:r>
            <a:r>
              <a:rPr lang="en-US" sz="2400" dirty="0"/>
              <a:t>threatened by another</a:t>
            </a:r>
            <a:r>
              <a:rPr lang="en-US" sz="2400" dirty="0" smtClean="0"/>
              <a:t> family member</a:t>
            </a:r>
          </a:p>
          <a:p>
            <a:endParaRPr lang="en-US" sz="2400" dirty="0" smtClean="0"/>
          </a:p>
          <a:p>
            <a:pPr>
              <a:buNone/>
            </a:pPr>
            <a:r>
              <a:rPr lang="en-US" sz="2000" dirty="0"/>
              <a:t> </a:t>
            </a:r>
          </a:p>
        </p:txBody>
      </p:sp>
      <p:sp>
        <p:nvSpPr>
          <p:cNvPr id="6" name="Slide Number Placeholder 5"/>
          <p:cNvSpPr>
            <a:spLocks noGrp="1"/>
          </p:cNvSpPr>
          <p:nvPr>
            <p:ph type="sldNum" sz="quarter" idx="12"/>
          </p:nvPr>
        </p:nvSpPr>
        <p:spPr/>
        <p:txBody>
          <a:bodyPr/>
          <a:lstStyle/>
          <a:p>
            <a:fld id="{E62F1377-AE33-DD48-A720-FB9C46885291}" type="slidenum">
              <a:rPr lang="en-US" smtClean="0"/>
              <a:pPr/>
              <a:t>45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1270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480" y="457201"/>
            <a:ext cx="7032758" cy="1143000"/>
          </a:xfrm>
        </p:spPr>
        <p:txBody>
          <a:bodyPr>
            <a:normAutofit fontScale="90000"/>
          </a:bodyPr>
          <a:lstStyle/>
          <a:p>
            <a:r>
              <a:rPr lang="en-US" b="1" dirty="0"/>
              <a:t>Predictors of a good outcome</a:t>
            </a:r>
            <a:r>
              <a:rPr lang="en-US" dirty="0"/>
              <a:t>:</a:t>
            </a:r>
            <a:br>
              <a:rPr lang="en-US" dirty="0"/>
            </a:br>
            <a:endParaRPr lang="en-US" dirty="0">
              <a:solidFill>
                <a:srgbClr val="00A9CE"/>
              </a:solidFill>
              <a:latin typeface="TheSans 5"/>
              <a:cs typeface="TheSans 5"/>
            </a:endParaRPr>
          </a:p>
        </p:txBody>
      </p:sp>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58799" y="1413934"/>
            <a:ext cx="7197679" cy="4732866"/>
          </a:xfrm>
          <a:prstGeom prst="rect">
            <a:avLst/>
          </a:prstGeom>
        </p:spPr>
        <p:txBody>
          <a:bodyPr vert="horz" lIns="91440" tIns="45720" rIns="91440" bIns="45720" rtlCol="0">
            <a:normAutofit/>
          </a:bodyPr>
          <a:lstStyle/>
          <a:p>
            <a:pPr marL="457200" indent="-457200">
              <a:spcAft>
                <a:spcPts val="300"/>
              </a:spcAft>
            </a:pPr>
            <a:r>
              <a:rPr lang="en-US" sz="3200" dirty="0" smtClean="0"/>
              <a:t>Thinking </a:t>
            </a:r>
            <a:r>
              <a:rPr lang="en-US" sz="3200" dirty="0"/>
              <a:t>about family systems, and the role of the parents in the </a:t>
            </a:r>
            <a:r>
              <a:rPr lang="en-US" sz="3200" u="sng" dirty="0"/>
              <a:t>hierarchy of functioning</a:t>
            </a:r>
            <a:r>
              <a:rPr lang="en-US" sz="3200" dirty="0"/>
              <a:t>, parents of the system need to be able to: </a:t>
            </a:r>
          </a:p>
          <a:p>
            <a:pPr marL="457200" lvl="0" indent="-457200">
              <a:spcAft>
                <a:spcPts val="300"/>
              </a:spcAft>
              <a:buFont typeface="Arial"/>
              <a:buChar char="•"/>
            </a:pPr>
            <a:r>
              <a:rPr lang="en-US" sz="3200" dirty="0"/>
              <a:t>Hear stories </a:t>
            </a:r>
          </a:p>
          <a:p>
            <a:pPr marL="457200" lvl="0" indent="-457200">
              <a:spcAft>
                <a:spcPts val="300"/>
              </a:spcAft>
              <a:buFont typeface="Arial"/>
              <a:buChar char="•"/>
            </a:pPr>
            <a:r>
              <a:rPr lang="en-US" sz="3200" dirty="0"/>
              <a:t>Generate empathy</a:t>
            </a:r>
          </a:p>
          <a:p>
            <a:pPr marL="457200" lvl="0" indent="-457200">
              <a:spcAft>
                <a:spcPts val="300"/>
              </a:spcAft>
              <a:buFont typeface="Arial"/>
              <a:buChar char="•"/>
            </a:pPr>
            <a:r>
              <a:rPr lang="en-US" sz="3200" dirty="0"/>
              <a:t>Engage in a new way of thinking</a:t>
            </a:r>
          </a:p>
          <a:p>
            <a:pPr marL="457200" lvl="0" indent="-457200">
              <a:spcAft>
                <a:spcPts val="300"/>
              </a:spcAft>
              <a:buFont typeface="Arial"/>
              <a:buChar char="•"/>
            </a:pPr>
            <a:r>
              <a:rPr lang="en-US" sz="3200" dirty="0"/>
              <a:t>Be non-reactive</a:t>
            </a:r>
          </a:p>
        </p:txBody>
      </p:sp>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E62F1377-AE33-DD48-A720-FB9C46885291}" type="slidenum">
              <a:rPr lang="en-US" smtClean="0"/>
              <a:pPr/>
              <a:t>46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9771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480" y="457201"/>
            <a:ext cx="7032758" cy="1143000"/>
          </a:xfrm>
        </p:spPr>
        <p:txBody>
          <a:bodyPr>
            <a:normAutofit fontScale="90000"/>
          </a:bodyPr>
          <a:lstStyle/>
          <a:p>
            <a:r>
              <a:rPr lang="en-US" b="1" dirty="0"/>
              <a:t>Predictors of a good outcome</a:t>
            </a:r>
            <a:r>
              <a:rPr lang="en-US" dirty="0"/>
              <a:t>:</a:t>
            </a:r>
            <a:br>
              <a:rPr lang="en-US" dirty="0"/>
            </a:br>
            <a:endParaRPr lang="en-US" dirty="0">
              <a:solidFill>
                <a:srgbClr val="00A9CE"/>
              </a:solidFill>
              <a:latin typeface="TheSans 5"/>
              <a:cs typeface="TheSans 5"/>
            </a:endParaRPr>
          </a:p>
        </p:txBody>
      </p:sp>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92667" y="1413934"/>
            <a:ext cx="7163812" cy="4732866"/>
          </a:xfrm>
          <a:prstGeom prst="rect">
            <a:avLst/>
          </a:prstGeom>
        </p:spPr>
        <p:txBody>
          <a:bodyPr vert="horz" lIns="91440" tIns="45720" rIns="91440" bIns="45720" rtlCol="0">
            <a:normAutofit/>
          </a:bodyPr>
          <a:lstStyle/>
          <a:p>
            <a:pPr>
              <a:buNone/>
            </a:pPr>
            <a:r>
              <a:rPr lang="en-US" sz="3200" dirty="0"/>
              <a:t>The circle will likely not go well if the parents are:</a:t>
            </a:r>
          </a:p>
          <a:p>
            <a:pPr>
              <a:buNone/>
            </a:pPr>
            <a:endParaRPr lang="en-US" sz="3200" dirty="0"/>
          </a:p>
          <a:p>
            <a:pPr marL="457200" lvl="0" indent="-457200">
              <a:buFont typeface="Arial"/>
              <a:buChar char="•"/>
            </a:pPr>
            <a:r>
              <a:rPr lang="en-US" sz="3200" dirty="0"/>
              <a:t>Not able to stay </a:t>
            </a:r>
            <a:r>
              <a:rPr lang="en-US" sz="3200" dirty="0" smtClean="0"/>
              <a:t>grounded </a:t>
            </a:r>
            <a:endParaRPr lang="en-US" sz="3200" dirty="0"/>
          </a:p>
          <a:p>
            <a:pPr marL="457200" lvl="0" indent="-457200">
              <a:buFont typeface="Arial"/>
              <a:buChar char="•"/>
            </a:pPr>
            <a:r>
              <a:rPr lang="en-US" sz="3200" dirty="0"/>
              <a:t>Not able to hear what’s being said without falling </a:t>
            </a:r>
            <a:r>
              <a:rPr lang="en-US" sz="3200" dirty="0" smtClean="0"/>
              <a:t>apart </a:t>
            </a:r>
            <a:endParaRPr lang="en-US" sz="3200" dirty="0"/>
          </a:p>
          <a:p>
            <a:pPr marL="457200" lvl="0" indent="-457200">
              <a:buFont typeface="Arial"/>
              <a:buChar char="•"/>
            </a:pPr>
            <a:r>
              <a:rPr lang="en-US" sz="3200" dirty="0"/>
              <a:t>Not able to stay self reflective and open to new information</a:t>
            </a:r>
          </a:p>
          <a:p>
            <a:pPr>
              <a:buNone/>
            </a:pPr>
            <a:r>
              <a:rPr lang="en-US" sz="3200" dirty="0"/>
              <a:t> </a:t>
            </a:r>
          </a:p>
        </p:txBody>
      </p:sp>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E62F1377-AE33-DD48-A720-FB9C46885291}" type="slidenum">
              <a:rPr lang="en-US" smtClean="0"/>
              <a:pPr/>
              <a:t>47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4913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480" y="457201"/>
            <a:ext cx="7032758" cy="1143000"/>
          </a:xfrm>
        </p:spPr>
        <p:txBody>
          <a:bodyPr>
            <a:normAutofit fontScale="90000"/>
          </a:bodyPr>
          <a:lstStyle/>
          <a:p>
            <a:r>
              <a:rPr lang="en-US" b="1" dirty="0"/>
              <a:t>Predictors of a good outcome</a:t>
            </a:r>
            <a:r>
              <a:rPr lang="en-US" dirty="0"/>
              <a:t>:</a:t>
            </a:r>
            <a:br>
              <a:rPr lang="en-US" dirty="0"/>
            </a:br>
            <a:endParaRPr lang="en-US" dirty="0">
              <a:solidFill>
                <a:srgbClr val="00A9CE"/>
              </a:solidFill>
              <a:latin typeface="TheSans 5"/>
              <a:cs typeface="TheSans 5"/>
            </a:endParaRPr>
          </a:p>
        </p:txBody>
      </p:sp>
      <p:sp>
        <p:nvSpPr>
          <p:cNvPr id="7" name="Rectangle 6"/>
          <p:cNvSpPr/>
          <p:nvPr/>
        </p:nvSpPr>
        <p:spPr>
          <a:xfrm>
            <a:off x="7756478" y="0"/>
            <a:ext cx="45719" cy="6858000"/>
          </a:xfrm>
          <a:prstGeom prst="rect">
            <a:avLst/>
          </a:prstGeom>
          <a:solidFill>
            <a:srgbClr val="00A9C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75733" y="1574801"/>
            <a:ext cx="7125752" cy="4732866"/>
          </a:xfrm>
          <a:prstGeom prst="rect">
            <a:avLst/>
          </a:prstGeom>
        </p:spPr>
        <p:txBody>
          <a:bodyPr vert="horz" lIns="91440" tIns="45720" rIns="91440" bIns="45720" rtlCol="0">
            <a:normAutofit/>
          </a:bodyPr>
          <a:lstStyle/>
          <a:p>
            <a:pPr>
              <a:buNone/>
            </a:pPr>
            <a:r>
              <a:rPr lang="en-US" sz="3200" dirty="0"/>
              <a:t>It is </a:t>
            </a:r>
            <a:r>
              <a:rPr lang="en-US" sz="3200" u="sng" dirty="0" smtClean="0"/>
              <a:t>critical</a:t>
            </a:r>
            <a:r>
              <a:rPr lang="en-US" sz="3200" dirty="0" smtClean="0"/>
              <a:t> to </a:t>
            </a:r>
            <a:r>
              <a:rPr lang="en-US" sz="3200" dirty="0"/>
              <a:t>have a </a:t>
            </a:r>
            <a:r>
              <a:rPr lang="en-US" sz="3200" dirty="0" smtClean="0"/>
              <a:t>strong/effective </a:t>
            </a:r>
            <a:r>
              <a:rPr lang="en-US" sz="3200" dirty="0"/>
              <a:t>relationship between the facilitator and</a:t>
            </a:r>
            <a:r>
              <a:rPr lang="en-US" sz="3200" dirty="0" smtClean="0"/>
              <a:t> the </a:t>
            </a:r>
            <a:r>
              <a:rPr lang="en-US" sz="3200" dirty="0"/>
              <a:t>therapist, with clear expectations of roles, and clear communication.</a:t>
            </a:r>
            <a:r>
              <a:rPr lang="en-US" sz="3200" dirty="0" smtClean="0"/>
              <a:t> </a:t>
            </a:r>
          </a:p>
          <a:p>
            <a:pPr>
              <a:buNone/>
            </a:pPr>
            <a:endParaRPr lang="en-US" sz="3200" dirty="0" smtClean="0"/>
          </a:p>
        </p:txBody>
      </p:sp>
      <p:sp>
        <p:nvSpPr>
          <p:cNvPr id="12" name="Rectangle 11"/>
          <p:cNvSpPr/>
          <p:nvPr/>
        </p:nvSpPr>
        <p:spPr>
          <a:xfrm>
            <a:off x="7802197" y="0"/>
            <a:ext cx="1436077" cy="6858000"/>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E62F1377-AE33-DD48-A720-FB9C46885291}" type="slidenum">
              <a:rPr lang="en-US" smtClean="0"/>
              <a:pPr/>
              <a:t>48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7786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8277" y="4547577"/>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744100" y="570524"/>
            <a:ext cx="4555100" cy="707886"/>
          </a:xfrm>
          <a:prstGeom prst="rect">
            <a:avLst/>
          </a:prstGeom>
        </p:spPr>
        <p:txBody>
          <a:bodyPr wrap="square">
            <a:spAutoFit/>
          </a:bodyPr>
          <a:lstStyle/>
          <a:p>
            <a:r>
              <a:rPr lang="en-US" sz="4000" dirty="0"/>
              <a:t>Case Study #1</a:t>
            </a:r>
          </a:p>
        </p:txBody>
      </p:sp>
      <p:sp>
        <p:nvSpPr>
          <p:cNvPr id="4" name="Rectangle 3"/>
          <p:cNvSpPr/>
          <p:nvPr/>
        </p:nvSpPr>
        <p:spPr>
          <a:xfrm>
            <a:off x="1744100" y="1820672"/>
            <a:ext cx="7399899" cy="3323987"/>
          </a:xfrm>
          <a:prstGeom prst="rect">
            <a:avLst/>
          </a:prstGeom>
        </p:spPr>
        <p:txBody>
          <a:bodyPr wrap="square">
            <a:spAutoFit/>
          </a:bodyPr>
          <a:lstStyle/>
          <a:p>
            <a:pPr>
              <a:buNone/>
            </a:pPr>
            <a:r>
              <a:rPr lang="en-US" sz="3200" dirty="0"/>
              <a:t>Supporting a conversation within a </a:t>
            </a:r>
            <a:r>
              <a:rPr lang="en-US" sz="3200" dirty="0" smtClean="0"/>
              <a:t>large adult </a:t>
            </a:r>
            <a:r>
              <a:rPr lang="en-US" sz="3200" dirty="0"/>
              <a:t>family after the disclosure of historical </a:t>
            </a:r>
            <a:r>
              <a:rPr lang="en-US" sz="3200" dirty="0" smtClean="0"/>
              <a:t>abuse </a:t>
            </a:r>
            <a:r>
              <a:rPr lang="en-US" sz="3200" dirty="0"/>
              <a:t>by </a:t>
            </a:r>
            <a:r>
              <a:rPr lang="en-US" sz="3200" dirty="0" smtClean="0"/>
              <a:t>one sibling of another</a:t>
            </a:r>
            <a:r>
              <a:rPr lang="en-US" sz="3200" dirty="0"/>
              <a:t>.  </a:t>
            </a:r>
          </a:p>
          <a:p>
            <a:pPr>
              <a:buNone/>
            </a:pPr>
            <a:endParaRPr lang="en-US" sz="3200" dirty="0"/>
          </a:p>
          <a:p>
            <a:pPr>
              <a:buNone/>
            </a:pPr>
            <a:r>
              <a:rPr lang="en-US" sz="3200" dirty="0"/>
              <a:t>Facilitating expressions of concern, empathy, and wishes to move forward. </a:t>
            </a:r>
          </a:p>
          <a:p>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49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0118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176696"/>
            <a:ext cx="748453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lvl="0"/>
            <a:r>
              <a:rPr lang="en-US" dirty="0"/>
              <a:t>We are sharing this content in the spirit of development – the program is a work in progress.  </a:t>
            </a:r>
          </a:p>
          <a:p>
            <a:pPr lvl="0"/>
            <a:endParaRPr lang="en-US" dirty="0" smtClean="0"/>
          </a:p>
          <a:p>
            <a:pPr lvl="0"/>
            <a:r>
              <a:rPr lang="en-US" dirty="0" smtClean="0"/>
              <a:t>Happy </a:t>
            </a:r>
            <a:r>
              <a:rPr lang="en-US" dirty="0"/>
              <a:t>for your input and suggestions.</a:t>
            </a:r>
          </a:p>
          <a:p>
            <a:endParaRPr lang="en-US" dirty="0"/>
          </a:p>
        </p:txBody>
      </p:sp>
      <p:sp>
        <p:nvSpPr>
          <p:cNvPr id="7" name="Title 1"/>
          <p:cNvSpPr txBox="1">
            <a:spLocks/>
          </p:cNvSpPr>
          <p:nvPr/>
        </p:nvSpPr>
        <p:spPr>
          <a:xfrm>
            <a:off x="220134" y="41280"/>
            <a:ext cx="582506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Purpose of workshop</a:t>
            </a:r>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5846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7" descr="B_GLines_GreenTeal.jpg"/>
          <p:cNvPicPr>
            <a:picLocks noChangeAspect="1"/>
          </p:cNvPicPr>
          <p:nvPr/>
        </p:nvPicPr>
        <p:blipFill>
          <a:blip r:embed="rId3"/>
          <a:srcRect l="4916" t="87137" r="21229"/>
          <a:stretch>
            <a:fillRect/>
          </a:stretch>
        </p:blipFill>
        <p:spPr>
          <a:xfrm rot="5400000">
            <a:off x="-2831793" y="2831793"/>
            <a:ext cx="6858000" cy="1194414"/>
          </a:xfrm>
          <a:prstGeom prst="rect">
            <a:avLst/>
          </a:prstGeom>
        </p:spPr>
      </p:pic>
      <p:sp>
        <p:nvSpPr>
          <p:cNvPr id="11" name="Rectangle 10"/>
          <p:cNvSpPr/>
          <p:nvPr/>
        </p:nvSpPr>
        <p:spPr>
          <a:xfrm rot="5400000">
            <a:off x="-3346714" y="4549140"/>
            <a:ext cx="9144000" cy="45719"/>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744100" y="570524"/>
            <a:ext cx="4555100" cy="707886"/>
          </a:xfrm>
          <a:prstGeom prst="rect">
            <a:avLst/>
          </a:prstGeom>
        </p:spPr>
        <p:txBody>
          <a:bodyPr wrap="square">
            <a:spAutoFit/>
          </a:bodyPr>
          <a:lstStyle/>
          <a:p>
            <a:r>
              <a:rPr lang="en-US" sz="4000" dirty="0"/>
              <a:t>Case Study </a:t>
            </a:r>
            <a:r>
              <a:rPr lang="en-US" sz="4000" dirty="0" smtClean="0"/>
              <a:t>#2</a:t>
            </a:r>
            <a:endParaRPr lang="en-US" sz="4000" dirty="0"/>
          </a:p>
        </p:txBody>
      </p:sp>
      <p:sp>
        <p:nvSpPr>
          <p:cNvPr id="4" name="Rectangle 3"/>
          <p:cNvSpPr/>
          <p:nvPr/>
        </p:nvSpPr>
        <p:spPr>
          <a:xfrm>
            <a:off x="1744100" y="1820672"/>
            <a:ext cx="7399899" cy="4308872"/>
          </a:xfrm>
          <a:prstGeom prst="rect">
            <a:avLst/>
          </a:prstGeom>
        </p:spPr>
        <p:txBody>
          <a:bodyPr wrap="square">
            <a:spAutoFit/>
          </a:bodyPr>
          <a:lstStyle/>
          <a:p>
            <a:pPr>
              <a:buNone/>
            </a:pPr>
            <a:r>
              <a:rPr lang="en-US" sz="3200" dirty="0"/>
              <a:t>Adult child with unexpected </a:t>
            </a:r>
            <a:r>
              <a:rPr lang="en-US" sz="3200" dirty="0" smtClean="0"/>
              <a:t>mixed-race </a:t>
            </a:r>
            <a:r>
              <a:rPr lang="en-US" sz="3200" dirty="0"/>
              <a:t>pregnancy causes significant conflict </a:t>
            </a:r>
            <a:r>
              <a:rPr lang="en-US" sz="3200" dirty="0" smtClean="0"/>
              <a:t>in a </a:t>
            </a:r>
            <a:r>
              <a:rPr lang="en-US" sz="3200" dirty="0"/>
              <a:t>conservative family when she moves home for economic reasons. </a:t>
            </a:r>
            <a:r>
              <a:rPr lang="en-US" sz="3200" dirty="0" smtClean="0"/>
              <a:t> </a:t>
            </a:r>
          </a:p>
          <a:p>
            <a:pPr>
              <a:buNone/>
            </a:pPr>
            <a:endParaRPr lang="en-US" sz="3200" dirty="0" smtClean="0"/>
          </a:p>
          <a:p>
            <a:pPr>
              <a:buNone/>
            </a:pPr>
            <a:r>
              <a:rPr lang="en-US" sz="3200" dirty="0" smtClean="0"/>
              <a:t>Mom </a:t>
            </a:r>
            <a:r>
              <a:rPr lang="en-US" sz="3200" dirty="0"/>
              <a:t>initiates circle, with</a:t>
            </a:r>
            <a:r>
              <a:rPr lang="en-US" sz="3200" dirty="0" smtClean="0"/>
              <a:t> the goal </a:t>
            </a:r>
            <a:r>
              <a:rPr lang="en-US" sz="3200" dirty="0"/>
              <a:t>of discussing how to live together moving forward. </a:t>
            </a:r>
          </a:p>
          <a:p>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50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75703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20132" y="1603206"/>
            <a:ext cx="8923867" cy="39170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r>
              <a:rPr lang="en-US" dirty="0"/>
              <a:t>Booklet for families on what to expect, process, roles, costs</a:t>
            </a:r>
          </a:p>
          <a:p>
            <a:pPr lvl="0"/>
            <a:r>
              <a:rPr lang="en-US" dirty="0" smtClean="0"/>
              <a:t>  </a:t>
            </a:r>
            <a:r>
              <a:rPr lang="en-US" dirty="0"/>
              <a:t>Website info</a:t>
            </a:r>
          </a:p>
          <a:p>
            <a:pPr lvl="0"/>
            <a:r>
              <a:rPr lang="en-US" dirty="0" smtClean="0"/>
              <a:t>  </a:t>
            </a:r>
            <a:r>
              <a:rPr lang="en-US" dirty="0"/>
              <a:t>Outcome </a:t>
            </a:r>
            <a:r>
              <a:rPr lang="en-US" dirty="0" smtClean="0"/>
              <a:t>measures</a:t>
            </a:r>
            <a:endParaRPr lang="en-US" dirty="0"/>
          </a:p>
          <a:p>
            <a:pPr lvl="0"/>
            <a:r>
              <a:rPr lang="en-US" dirty="0" smtClean="0"/>
              <a:t>  Article </a:t>
            </a:r>
            <a:endParaRPr lang="en-US" dirty="0"/>
          </a:p>
        </p:txBody>
      </p:sp>
      <p:sp>
        <p:nvSpPr>
          <p:cNvPr id="7" name="Title 1"/>
          <p:cNvSpPr>
            <a:spLocks noGrp="1"/>
          </p:cNvSpPr>
          <p:nvPr>
            <p:ph type="title"/>
          </p:nvPr>
        </p:nvSpPr>
        <p:spPr>
          <a:xfrm>
            <a:off x="745067" y="265643"/>
            <a:ext cx="3742266" cy="1143000"/>
          </a:xfrm>
        </p:spPr>
        <p:txBody>
          <a:bodyPr/>
          <a:lstStyle/>
          <a:p>
            <a:r>
              <a:rPr lang="en-US" dirty="0" smtClean="0"/>
              <a:t>Future Hopes</a:t>
            </a:r>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51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9998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greenyellow with wave.jpg"/>
          <p:cNvPicPr>
            <a:picLocks noChangeAspect="1"/>
          </p:cNvPicPr>
          <p:nvPr/>
        </p:nvPicPr>
        <p:blipFill>
          <a:blip r:embed="rId2"/>
          <a:srcRect t="77350" r="2090" b="7819"/>
          <a:stretch>
            <a:fillRect/>
          </a:stretch>
        </p:blipFill>
        <p:spPr>
          <a:xfrm>
            <a:off x="0" y="5065557"/>
            <a:ext cx="9144000" cy="1792443"/>
          </a:xfrm>
          <a:prstGeom prst="rect">
            <a:avLst/>
          </a:prstGeom>
        </p:spPr>
      </p:pic>
      <p:sp>
        <p:nvSpPr>
          <p:cNvPr id="2" name="Title 1"/>
          <p:cNvSpPr>
            <a:spLocks noGrp="1"/>
          </p:cNvSpPr>
          <p:nvPr>
            <p:ph type="title"/>
          </p:nvPr>
        </p:nvSpPr>
        <p:spPr>
          <a:xfrm>
            <a:off x="1580008" y="3673966"/>
            <a:ext cx="6971324" cy="1553811"/>
          </a:xfrm>
        </p:spPr>
        <p:txBody>
          <a:bodyPr>
            <a:normAutofit fontScale="90000"/>
          </a:bodyPr>
          <a:lstStyle/>
          <a:p>
            <a:pPr algn="r"/>
            <a:r>
              <a:rPr lang="en-US" sz="2700" dirty="0" smtClean="0">
                <a:solidFill>
                  <a:srgbClr val="1C4A37"/>
                </a:solidFill>
                <a:latin typeface="TheSans 5"/>
                <a:cs typeface="TheSans 5"/>
              </a:rPr>
              <a:t>Anne Martin, Director of Restorative Practices</a:t>
            </a:r>
            <a:br>
              <a:rPr lang="en-US" sz="2700" dirty="0" smtClean="0">
                <a:solidFill>
                  <a:srgbClr val="1C4A37"/>
                </a:solidFill>
                <a:latin typeface="TheSans 5"/>
                <a:cs typeface="TheSans 5"/>
              </a:rPr>
            </a:br>
            <a:r>
              <a:rPr lang="en-US" sz="2700" dirty="0" smtClean="0">
                <a:solidFill>
                  <a:srgbClr val="1C4A37"/>
                </a:solidFill>
                <a:latin typeface="TheSans 5"/>
                <a:cs typeface="TheSans 5"/>
              </a:rPr>
              <a:t>Jennifer Bowen, Clinical Director</a:t>
            </a:r>
            <a:r>
              <a:rPr lang="en-US" sz="3111" dirty="0" smtClean="0">
                <a:solidFill>
                  <a:srgbClr val="1C4A37"/>
                </a:solidFill>
                <a:latin typeface="TheSans 5"/>
                <a:cs typeface="TheSans 5"/>
              </a:rPr>
              <a:t> </a:t>
            </a:r>
            <a:r>
              <a:rPr lang="en-US" dirty="0" smtClean="0">
                <a:latin typeface="TheSans 5"/>
                <a:cs typeface="TheSans 5"/>
              </a:rPr>
              <a:t/>
            </a:r>
            <a:br>
              <a:rPr lang="en-US" dirty="0" smtClean="0">
                <a:latin typeface="TheSans 5"/>
                <a:cs typeface="TheSans 5"/>
              </a:rPr>
            </a:br>
            <a:r>
              <a:rPr lang="en-US" sz="2222" dirty="0" smtClean="0">
                <a:latin typeface="TheSans 5"/>
                <a:cs typeface="TheSans 5"/>
              </a:rPr>
              <a:t/>
            </a:r>
            <a:br>
              <a:rPr lang="en-US" sz="2222" dirty="0" smtClean="0">
                <a:latin typeface="TheSans 5"/>
                <a:cs typeface="TheSans 5"/>
              </a:rPr>
            </a:br>
            <a:r>
              <a:rPr lang="en-US" sz="2222" dirty="0" err="1" smtClean="0">
                <a:latin typeface="TheSans 5"/>
                <a:cs typeface="TheSans 5"/>
              </a:rPr>
              <a:t>office@shalemnetwork.org</a:t>
            </a:r>
            <a:r>
              <a:rPr lang="en-US" sz="2222" dirty="0" smtClean="0">
                <a:latin typeface="TheSans 5"/>
                <a:cs typeface="TheSans 5"/>
              </a:rPr>
              <a:t/>
            </a:r>
            <a:br>
              <a:rPr lang="en-US" sz="2222" dirty="0" smtClean="0">
                <a:latin typeface="TheSans 5"/>
                <a:cs typeface="TheSans 5"/>
              </a:rPr>
            </a:br>
            <a:r>
              <a:rPr lang="en-US" sz="2222" dirty="0" smtClean="0">
                <a:latin typeface="TheSans 4C-SemiLightCaps"/>
                <a:cs typeface="TheSans 4C-SemiLightCaps"/>
              </a:rPr>
              <a:t>866-347-0041</a:t>
            </a:r>
            <a:endParaRPr lang="en-US" sz="2222" dirty="0">
              <a:latin typeface="TheSans 4C-SemiLightCaps"/>
              <a:cs typeface="TheSans 4C-SemiLightCaps"/>
            </a:endParaRPr>
          </a:p>
        </p:txBody>
      </p:sp>
      <p:pic>
        <p:nvPicPr>
          <p:cNvPr id="5" name="Picture 4" descr="Shalem_3C_MHN.jpg"/>
          <p:cNvPicPr>
            <a:picLocks noChangeAspect="1"/>
          </p:cNvPicPr>
          <p:nvPr/>
        </p:nvPicPr>
        <p:blipFill>
          <a:blip r:embed="rId3"/>
          <a:stretch>
            <a:fillRect/>
          </a:stretch>
        </p:blipFill>
        <p:spPr>
          <a:xfrm>
            <a:off x="496823" y="370027"/>
            <a:ext cx="2933933" cy="2933933"/>
          </a:xfrm>
          <a:prstGeom prst="rect">
            <a:avLst/>
          </a:prstGeom>
        </p:spPr>
      </p:pic>
      <p:sp>
        <p:nvSpPr>
          <p:cNvPr id="6" name="TextBox 5"/>
          <p:cNvSpPr txBox="1"/>
          <p:nvPr/>
        </p:nvSpPr>
        <p:spPr>
          <a:xfrm>
            <a:off x="4617589" y="859550"/>
            <a:ext cx="3933743" cy="923330"/>
          </a:xfrm>
          <a:prstGeom prst="rect">
            <a:avLst/>
          </a:prstGeom>
          <a:noFill/>
        </p:spPr>
        <p:txBody>
          <a:bodyPr wrap="square" rtlCol="0">
            <a:spAutoFit/>
          </a:bodyPr>
          <a:lstStyle/>
          <a:p>
            <a:pPr algn="r"/>
            <a:r>
              <a:rPr lang="en-US" sz="5400" i="1" dirty="0" smtClean="0">
                <a:solidFill>
                  <a:srgbClr val="00A9CE"/>
                </a:solidFill>
                <a:latin typeface="TheSans 5"/>
                <a:cs typeface="TheSans 5"/>
              </a:rPr>
              <a:t>Thank you!</a:t>
            </a:r>
            <a:endParaRPr lang="en-US" sz="5400" i="1" dirty="0">
              <a:solidFill>
                <a:srgbClr val="00A9CE"/>
              </a:solidFill>
              <a:latin typeface="TheSans 5"/>
              <a:cs typeface="TheSans 5"/>
            </a:endParaRPr>
          </a:p>
        </p:txBody>
      </p:sp>
      <p:pic>
        <p:nvPicPr>
          <p:cNvPr id="9" name="Picture 8" descr="restoring hope Pantone 312.jpg"/>
          <p:cNvPicPr>
            <a:picLocks noChangeAspect="1"/>
          </p:cNvPicPr>
          <p:nvPr/>
        </p:nvPicPr>
        <p:blipFill>
          <a:blip r:embed="rId4"/>
          <a:stretch>
            <a:fillRect/>
          </a:stretch>
        </p:blipFill>
        <p:spPr>
          <a:xfrm>
            <a:off x="6418385" y="5540139"/>
            <a:ext cx="1971431" cy="443019"/>
          </a:xfrm>
          <a:prstGeom prst="rect">
            <a:avLst/>
          </a:prstGeom>
        </p:spPr>
      </p:pic>
      <p:sp>
        <p:nvSpPr>
          <p:cNvPr id="7" name="Slide Number Placeholder 6"/>
          <p:cNvSpPr>
            <a:spLocks noGrp="1"/>
          </p:cNvSpPr>
          <p:nvPr>
            <p:ph type="sldNum" sz="quarter" idx="12"/>
          </p:nvPr>
        </p:nvSpPr>
        <p:spPr/>
        <p:txBody>
          <a:bodyPr/>
          <a:lstStyle/>
          <a:p>
            <a:fld id="{E62F1377-AE33-DD48-A720-FB9C46885291}" type="slidenum">
              <a:rPr lang="en-US" smtClean="0"/>
              <a:pPr/>
              <a:t>52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894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176696"/>
            <a:ext cx="748453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Title 1"/>
          <p:cNvSpPr>
            <a:spLocks noGrp="1"/>
          </p:cNvSpPr>
          <p:nvPr>
            <p:ph type="title"/>
          </p:nvPr>
        </p:nvSpPr>
        <p:spPr>
          <a:xfrm>
            <a:off x="0" y="418043"/>
            <a:ext cx="8229600" cy="1143000"/>
          </a:xfrm>
        </p:spPr>
        <p:txBody>
          <a:bodyPr/>
          <a:lstStyle/>
          <a:p>
            <a:r>
              <a:rPr lang="en-US" dirty="0" smtClean="0"/>
              <a:t>How collaboration developed</a:t>
            </a:r>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6</a:t>
            </a:fld>
            <a:endParaRPr lang="en-US" dirty="0"/>
          </a:p>
        </p:txBody>
      </p:sp>
      <p:pic>
        <p:nvPicPr>
          <p:cNvPr id="2" name="Picture 1"/>
          <p:cNvPicPr>
            <a:picLocks noChangeAspect="1"/>
          </p:cNvPicPr>
          <p:nvPr/>
        </p:nvPicPr>
        <p:blipFill>
          <a:blip r:embed="rId4"/>
          <a:stretch>
            <a:fillRect/>
          </a:stretch>
        </p:blipFill>
        <p:spPr>
          <a:xfrm>
            <a:off x="2226734" y="1872760"/>
            <a:ext cx="4326466" cy="3859207"/>
          </a:xfrm>
          <a:prstGeom prst="rect">
            <a:avLst/>
          </a:prstGeom>
        </p:spPr>
      </p:pic>
      <p:sp>
        <p:nvSpPr>
          <p:cNvPr id="3" name="Rectangle 2"/>
          <p:cNvSpPr/>
          <p:nvPr/>
        </p:nvSpPr>
        <p:spPr>
          <a:xfrm>
            <a:off x="1483145" y="5439579"/>
            <a:ext cx="5723976" cy="1077218"/>
          </a:xfrm>
          <a:prstGeom prst="rect">
            <a:avLst/>
          </a:prstGeom>
          <a:noFill/>
        </p:spPr>
        <p:txBody>
          <a:bodyPr wrap="square" lIns="91440" tIns="45720" rIns="91440" bIns="45720">
            <a:spAutoFit/>
          </a:bodyPr>
          <a:lstStyle/>
          <a:p>
            <a:pPr algn="ctr"/>
            <a:r>
              <a:rPr lang="en-C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Mark VanderVennen, </a:t>
            </a:r>
          </a:p>
          <a:p>
            <a:pPr algn="ctr"/>
            <a:r>
              <a:rPr lang="en-C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Executive Director</a:t>
            </a:r>
            <a:endParaRPr lang="en-C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3828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176696"/>
            <a:ext cx="748453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Title 1"/>
          <p:cNvSpPr>
            <a:spLocks noGrp="1"/>
          </p:cNvSpPr>
          <p:nvPr>
            <p:ph type="title"/>
          </p:nvPr>
        </p:nvSpPr>
        <p:spPr>
          <a:xfrm>
            <a:off x="-84656" y="282576"/>
            <a:ext cx="6163734" cy="1143000"/>
          </a:xfrm>
        </p:spPr>
        <p:txBody>
          <a:bodyPr/>
          <a:lstStyle/>
          <a:p>
            <a:r>
              <a:rPr lang="en-US" dirty="0" smtClean="0"/>
              <a:t>Service Development</a:t>
            </a:r>
            <a:endParaRPr lang="en-US" dirty="0"/>
          </a:p>
        </p:txBody>
      </p:sp>
      <p:sp>
        <p:nvSpPr>
          <p:cNvPr id="2" name="Rectangle 1"/>
          <p:cNvSpPr/>
          <p:nvPr/>
        </p:nvSpPr>
        <p:spPr>
          <a:xfrm>
            <a:off x="457200" y="1736149"/>
            <a:ext cx="8229600" cy="3539430"/>
          </a:xfrm>
          <a:prstGeom prst="rect">
            <a:avLst/>
          </a:prstGeom>
        </p:spPr>
        <p:txBody>
          <a:bodyPr wrap="square">
            <a:spAutoFit/>
          </a:bodyPr>
          <a:lstStyle/>
          <a:p>
            <a:pPr lvl="0">
              <a:buNone/>
            </a:pPr>
            <a:r>
              <a:rPr lang="en-US" sz="3200" dirty="0"/>
              <a:t>There are 2  ways we deliver services to families:</a:t>
            </a:r>
          </a:p>
          <a:p>
            <a:pPr lvl="0">
              <a:buNone/>
            </a:pPr>
            <a:r>
              <a:rPr lang="en-US" sz="3200" dirty="0"/>
              <a:t> </a:t>
            </a:r>
          </a:p>
          <a:p>
            <a:pPr marL="457200" lvl="0" indent="-457200">
              <a:buFont typeface="Arial"/>
              <a:buChar char="•"/>
            </a:pPr>
            <a:r>
              <a:rPr lang="en-US" sz="3200" dirty="0"/>
              <a:t>Counseling clinic referrals, using RP, meeting with a therapist</a:t>
            </a:r>
          </a:p>
          <a:p>
            <a:pPr marL="457200" indent="-457200">
              <a:buFont typeface="Arial"/>
              <a:buChar char="•"/>
            </a:pPr>
            <a:endParaRPr lang="en-US" sz="3200" dirty="0"/>
          </a:p>
          <a:p>
            <a:pPr marL="457200" lvl="0" indent="-457200">
              <a:buFont typeface="Arial"/>
              <a:buChar char="•"/>
            </a:pPr>
            <a:r>
              <a:rPr lang="en-US" sz="3200" dirty="0"/>
              <a:t>Restorative Practice referrals, without therapist involvement </a:t>
            </a:r>
          </a:p>
        </p:txBody>
      </p:sp>
      <p:sp>
        <p:nvSpPr>
          <p:cNvPr id="10" name="Slide Number Placeholder 9"/>
          <p:cNvSpPr>
            <a:spLocks noGrp="1"/>
          </p:cNvSpPr>
          <p:nvPr>
            <p:ph type="sldNum" sz="quarter" idx="12"/>
          </p:nvPr>
        </p:nvSpPr>
        <p:spPr/>
        <p:txBody>
          <a:bodyPr/>
          <a:lstStyle/>
          <a:p>
            <a:fld id="{E62F1377-AE33-DD48-A720-FB9C46885291}" type="slidenum">
              <a:rPr lang="en-US" smtClean="0"/>
              <a:pPr/>
              <a:t>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3284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7" descr="organizational chart abbreviated.pdf"/>
          <p:cNvPicPr>
            <a:picLocks noGrp="1"/>
          </p:cNvPicPr>
          <p:nvPr>
            <p:ph idx="1"/>
          </p:nvPr>
        </p:nvPicPr>
        <p:blipFill>
          <a:blip r:embed="rId3"/>
          <a:srcRect l="-66879" r="-66879"/>
          <a:stretch>
            <a:fillRect/>
          </a:stretch>
        </p:blipFill>
        <p:spPr>
          <a:xfrm>
            <a:off x="457200" y="1600200"/>
            <a:ext cx="8229600" cy="5257800"/>
          </a:xfrm>
          <a:prstGeom prst="rect">
            <a:avLst/>
          </a:prstGeom>
        </p:spPr>
      </p:pic>
      <p:pic>
        <p:nvPicPr>
          <p:cNvPr id="5" name="Content Placeholder 7" descr="organizational chart abbreviated.pdf"/>
          <p:cNvPicPr/>
          <p:nvPr/>
        </p:nvPicPr>
        <p:blipFill>
          <a:blip r:embed="rId3"/>
          <a:srcRect l="8835" t="11627" r="11734" b="6805"/>
          <a:stretch>
            <a:fillRect/>
          </a:stretch>
        </p:blipFill>
        <p:spPr>
          <a:xfrm>
            <a:off x="1485685" y="0"/>
            <a:ext cx="5575515" cy="6858000"/>
          </a:xfrm>
          <a:prstGeom prst="rect">
            <a:avLst/>
          </a:prstGeom>
          <a:solidFill>
            <a:srgbClr val="008000">
              <a:alpha val="73000"/>
            </a:srgbClr>
          </a:solidFill>
        </p:spPr>
      </p:pic>
      <p:sp>
        <p:nvSpPr>
          <p:cNvPr id="9218" name="Down Arrow 3"/>
          <p:cNvSpPr>
            <a:spLocks noChangeArrowheads="1"/>
          </p:cNvSpPr>
          <p:nvPr/>
        </p:nvSpPr>
        <p:spPr bwMode="auto">
          <a:xfrm rot="4357040">
            <a:off x="5960884" y="89959"/>
            <a:ext cx="639968" cy="1090808"/>
          </a:xfrm>
          <a:prstGeom prst="downArrow">
            <a:avLst>
              <a:gd name="adj1" fmla="val 50000"/>
              <a:gd name="adj2" fmla="val 50022"/>
            </a:avLst>
          </a:prstGeom>
          <a:gradFill rotWithShape="1">
            <a:gsLst>
              <a:gs pos="0">
                <a:srgbClr val="A7BFDE"/>
              </a:gs>
              <a:gs pos="100000">
                <a:srgbClr val="4F81BD"/>
              </a:gs>
            </a:gsLst>
            <a:lin ang="5400000"/>
          </a:gradFill>
          <a:ln w="9525">
            <a:solidFill>
              <a:srgbClr val="4579B8"/>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dirty="0"/>
          </a:p>
        </p:txBody>
      </p:sp>
      <p:sp>
        <p:nvSpPr>
          <p:cNvPr id="9219" name="Down Arrow 4"/>
          <p:cNvSpPr>
            <a:spLocks noChangeArrowheads="1"/>
          </p:cNvSpPr>
          <p:nvPr/>
        </p:nvSpPr>
        <p:spPr bwMode="auto">
          <a:xfrm rot="-6643829">
            <a:off x="1863450" y="2158845"/>
            <a:ext cx="630839" cy="1243585"/>
          </a:xfrm>
          <a:prstGeom prst="downArrow">
            <a:avLst>
              <a:gd name="adj1" fmla="val 50000"/>
              <a:gd name="adj2" fmla="val 50146"/>
            </a:avLst>
          </a:prstGeom>
          <a:gradFill rotWithShape="1">
            <a:gsLst>
              <a:gs pos="0">
                <a:srgbClr val="A7BFDE"/>
              </a:gs>
              <a:gs pos="100000">
                <a:srgbClr val="4F81BD"/>
              </a:gs>
            </a:gsLst>
            <a:lin ang="5400000"/>
          </a:gradFill>
          <a:ln w="9525">
            <a:solidFill>
              <a:srgbClr val="4579B8"/>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US" dirty="0"/>
          </a:p>
        </p:txBody>
      </p:sp>
      <p:sp>
        <p:nvSpPr>
          <p:cNvPr id="8" name="Slide Number Placeholder 7"/>
          <p:cNvSpPr>
            <a:spLocks noGrp="1"/>
          </p:cNvSpPr>
          <p:nvPr>
            <p:ph type="sldNum" sz="quarter" idx="12"/>
          </p:nvPr>
        </p:nvSpPr>
        <p:spPr/>
        <p:txBody>
          <a:bodyPr/>
          <a:lstStyle/>
          <a:p>
            <a:fld id="{E62F1377-AE33-DD48-A720-FB9C46885291}"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B_GLines_GreenTeal.jpg"/>
          <p:cNvPicPr>
            <a:picLocks noGrp="1" noChangeAspect="1"/>
          </p:cNvPicPr>
          <p:nvPr>
            <p:ph idx="1"/>
          </p:nvPr>
        </p:nvPicPr>
        <p:blipFill>
          <a:blip r:embed="rId3"/>
          <a:srcRect l="1339" t="87137" r="188"/>
          <a:stretch>
            <a:fillRect/>
          </a:stretch>
        </p:blipFill>
        <p:spPr>
          <a:xfrm>
            <a:off x="0" y="5702659"/>
            <a:ext cx="9144000" cy="1194414"/>
          </a:xfrm>
        </p:spPr>
      </p:pic>
      <p:sp>
        <p:nvSpPr>
          <p:cNvPr id="9" name="Rectangle 8"/>
          <p:cNvSpPr/>
          <p:nvPr/>
        </p:nvSpPr>
        <p:spPr>
          <a:xfrm>
            <a:off x="0" y="5683121"/>
            <a:ext cx="9144000" cy="48846"/>
          </a:xfrm>
          <a:prstGeom prst="rect">
            <a:avLst/>
          </a:prstGeom>
          <a:solidFill>
            <a:srgbClr val="C8CE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032932" y="1603206"/>
            <a:ext cx="738293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endParaRPr lang="en-US" dirty="0" smtClean="0"/>
          </a:p>
          <a:p>
            <a:pPr>
              <a:buNone/>
            </a:pPr>
            <a:r>
              <a:rPr lang="en-US" dirty="0" smtClean="0"/>
              <a:t>For </a:t>
            </a:r>
            <a:r>
              <a:rPr lang="en-US" dirty="0"/>
              <a:t>the purpose of our presentation, </a:t>
            </a:r>
            <a:r>
              <a:rPr lang="en-US" dirty="0" smtClean="0"/>
              <a:t>we’re </a:t>
            </a:r>
          </a:p>
          <a:p>
            <a:pPr>
              <a:buNone/>
            </a:pPr>
            <a:r>
              <a:rPr lang="en-US" dirty="0" smtClean="0"/>
              <a:t>focusing </a:t>
            </a:r>
            <a:r>
              <a:rPr lang="en-US" dirty="0"/>
              <a:t>on the therapeutic setting.</a:t>
            </a:r>
          </a:p>
        </p:txBody>
      </p:sp>
      <p:sp>
        <p:nvSpPr>
          <p:cNvPr id="7" name="Title 1"/>
          <p:cNvSpPr>
            <a:spLocks noGrp="1"/>
          </p:cNvSpPr>
          <p:nvPr>
            <p:ph type="title"/>
          </p:nvPr>
        </p:nvSpPr>
        <p:spPr>
          <a:xfrm>
            <a:off x="626533" y="282577"/>
            <a:ext cx="4368799" cy="1143000"/>
          </a:xfrm>
        </p:spPr>
        <p:txBody>
          <a:bodyPr/>
          <a:lstStyle/>
          <a:p>
            <a:r>
              <a:rPr lang="en-US" dirty="0" smtClean="0"/>
              <a:t>Service Delivery</a:t>
            </a:r>
            <a:endParaRPr lang="en-US" dirty="0"/>
          </a:p>
        </p:txBody>
      </p:sp>
      <p:sp>
        <p:nvSpPr>
          <p:cNvPr id="6" name="Slide Number Placeholder 5"/>
          <p:cNvSpPr>
            <a:spLocks noGrp="1"/>
          </p:cNvSpPr>
          <p:nvPr>
            <p:ph type="sldNum" sz="quarter" idx="12"/>
          </p:nvPr>
        </p:nvSpPr>
        <p:spPr/>
        <p:txBody>
          <a:bodyPr/>
          <a:lstStyle/>
          <a:p>
            <a:fld id="{E62F1377-AE33-DD48-A720-FB9C46885291}" type="slidenum">
              <a:rPr lang="en-US" smtClean="0"/>
              <a:pPr/>
              <a:t>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1241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1324</TotalTime>
  <Words>1739</Words>
  <Application>Microsoft Macintosh PowerPoint</Application>
  <PresentationFormat>On-screen Show (4:3)</PresentationFormat>
  <Paragraphs>354</Paragraphs>
  <Slides>52</Slides>
  <Notes>50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52</vt:i4>
      </vt:variant>
    </vt:vector>
  </HeadingPairs>
  <TitlesOfParts>
    <vt:vector size="54" baseType="lpstr">
      <vt:lpstr>Office Theme</vt:lpstr>
      <vt:lpstr>\\localhost\\Users\jenniferbowen\Documents\conferences\iirp\MacIntosh HD:Users:jenniferbowen:Documents:clinical tools:Quadrants RP Leadership Practice.docx!OLE_LINK3</vt:lpstr>
      <vt:lpstr>When Restorative Practice Marries Family Therapy:   a dynamic blended family</vt:lpstr>
      <vt:lpstr>Slide 2</vt:lpstr>
      <vt:lpstr>Slide 3</vt:lpstr>
      <vt:lpstr>Slide 4</vt:lpstr>
      <vt:lpstr>Slide 5</vt:lpstr>
      <vt:lpstr>How collaboration developed</vt:lpstr>
      <vt:lpstr>Service Development</vt:lpstr>
      <vt:lpstr>Slide 8</vt:lpstr>
      <vt:lpstr>Service Delivery</vt:lpstr>
      <vt:lpstr>Restorative Practices Used Clinically</vt:lpstr>
      <vt:lpstr>Restorative Practices Used Clinically</vt:lpstr>
      <vt:lpstr>Slide 12</vt:lpstr>
      <vt:lpstr>Differences between Counseling Clinic referrals &amp; other restorative conferences</vt:lpstr>
      <vt:lpstr>   </vt:lpstr>
      <vt:lpstr>      Family relationships are permanent in nature, even if estranged.   Primary attachment figures are powerful.   Family relationships can be complex. </vt:lpstr>
      <vt:lpstr> After community conferences participants usually don’t go home together, and often don’t have to see other conference participants if they choose not to.    Family members sometimes live together or visit regularly.   Decompressing afterwards can be difficult.   </vt:lpstr>
      <vt:lpstr>   Holidays,  weddings,  funerals,  wills, family businesses  </vt:lpstr>
      <vt:lpstr>Slide 18</vt:lpstr>
      <vt:lpstr>Often have escalated emotions.  On average emotions are more heightened. Years of conflict often fuel the issue. </vt:lpstr>
      <vt:lpstr>It can be much harder to stay focused on one incident when participants have had a lifetime of conflict.  Other issues can easily surface.</vt:lpstr>
      <vt:lpstr>Pacing can be difficult.  Families who are escalated may urge facilitators to move the process forward quickly.  It can be hard to resist the urgency that families might present with.  Families are often looking for a quick fix especially when they sense hope and want relationships restored immediately.    </vt:lpstr>
      <vt:lpstr>Therapeutic models &amp; assumptions congruent with Restorative Practice</vt:lpstr>
      <vt:lpstr>Attachment Theory</vt:lpstr>
      <vt:lpstr>Slide 24</vt:lpstr>
      <vt:lpstr>Other Models</vt:lpstr>
      <vt:lpstr>Slide 26</vt:lpstr>
      <vt:lpstr>Slide 27</vt:lpstr>
      <vt:lpstr>What therapy and RP have in common:</vt:lpstr>
      <vt:lpstr>What therapy and RP have in common:</vt:lpstr>
      <vt:lpstr>Where therapy and RP are different</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Predictors of a good outcome: </vt:lpstr>
      <vt:lpstr>Predictors of a good outcome: </vt:lpstr>
      <vt:lpstr>Predictors of a good outcome: </vt:lpstr>
      <vt:lpstr>Slide 49</vt:lpstr>
      <vt:lpstr>Slide 50</vt:lpstr>
      <vt:lpstr>Future Hopes</vt:lpstr>
      <vt:lpstr>Anne Martin, Director of Restorative Practices Jennifer Bowen, Clinical Director   office@shalemnetwork.org 866-347-0041</vt:lpstr>
    </vt:vector>
  </TitlesOfParts>
  <Company>Shalem Mental Health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Practice and Families</dc:title>
  <dc:creator>Anne Martin</dc:creator>
  <cp:lastModifiedBy>Anne Martin</cp:lastModifiedBy>
  <cp:revision>151</cp:revision>
  <dcterms:created xsi:type="dcterms:W3CDTF">2018-05-13T13:11:03Z</dcterms:created>
  <dcterms:modified xsi:type="dcterms:W3CDTF">2018-05-13T13:11:36Z</dcterms:modified>
</cp:coreProperties>
</file>